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3"/>
  </p:sldMasterIdLst>
  <p:notesMasterIdLst>
    <p:notesMasterId r:id="rId17"/>
  </p:notesMasterIdLst>
  <p:handoutMasterIdLst>
    <p:handoutMasterId r:id="rId18"/>
  </p:handoutMasterIdLst>
  <p:sldIdLst>
    <p:sldId id="1483" r:id="rId4"/>
    <p:sldId id="1495" r:id="rId5"/>
    <p:sldId id="1493" r:id="rId6"/>
    <p:sldId id="1496" r:id="rId7"/>
    <p:sldId id="1485" r:id="rId8"/>
    <p:sldId id="1494" r:id="rId9"/>
    <p:sldId id="1486" r:id="rId10"/>
    <p:sldId id="1487" r:id="rId11"/>
    <p:sldId id="1488" r:id="rId12"/>
    <p:sldId id="1489" r:id="rId13"/>
    <p:sldId id="1490" r:id="rId14"/>
    <p:sldId id="1491" r:id="rId15"/>
    <p:sldId id="1492" r:id="rId16"/>
  </p:sldIdLst>
  <p:sldSz cx="9144000" cy="5143500" type="screen16x9"/>
  <p:notesSz cx="6858000" cy="9144000"/>
  <p:custDataLst>
    <p:tags r:id="rId19"/>
  </p:custDataLst>
  <p:defaultTextStyle>
    <a:defPPr>
      <a:defRPr lang="de-D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C400"/>
    <a:srgbClr val="D9D9D9"/>
    <a:srgbClr val="0080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3059B7-ED93-9427-B3BC-156609A9F1AE}" v="41" dt="2024-11-18T01:44:51.0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–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–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2"/>
    <p:restoredTop sz="88906"/>
  </p:normalViewPr>
  <p:slideViewPr>
    <p:cSldViewPr snapToGrid="0">
      <p:cViewPr>
        <p:scale>
          <a:sx n="185" d="100"/>
          <a:sy n="185" d="100"/>
        </p:scale>
        <p:origin x="-2248" y="416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1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tags" Target="tags/tag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5FC80E9-3AE7-5B4F-8110-19BC3E3E2C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FB9D29-2AAB-5D46-9FD7-B59A2CBC54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4DE28F-3E45-A14C-9DC6-7A49D3D0D05E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94427-D564-F848-849B-450200A1C7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D3968E-065B-944B-8208-591D54946E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13B29F-E8CA-7545-9C7C-CE9403810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5914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F3C46-3F11-47F1-8233-2D2A4F656EAA}" type="datetimeFigureOut">
              <a:rPr lang="de-DE" smtClean="0"/>
              <a:t>17.11.2024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8140C-7C65-48C5-AF48-8AE3F4A693E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506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8140C-7C65-48C5-AF48-8AE3F4A693E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0254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EE742CE-731B-4B2E-A341-DD1A2BF3F5B5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514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F74B8C-606D-4C49-A5DA-1496FFDE21B4}"/>
              </a:ext>
            </a:extLst>
          </p:cNvPr>
          <p:cNvSpPr/>
          <p:nvPr/>
        </p:nvSpPr>
        <p:spPr>
          <a:xfrm>
            <a:off x="4583371" y="3168046"/>
            <a:ext cx="4560629" cy="1975452"/>
          </a:xfrm>
          <a:custGeom>
            <a:avLst/>
            <a:gdLst>
              <a:gd name="connsiteX0" fmla="*/ 4560629 w 4560629"/>
              <a:gd name="connsiteY0" fmla="*/ 0 h 1975452"/>
              <a:gd name="connsiteX1" fmla="*/ 4560629 w 4560629"/>
              <a:gd name="connsiteY1" fmla="*/ 1975452 h 1975452"/>
              <a:gd name="connsiteX2" fmla="*/ 166568 w 4560629"/>
              <a:gd name="connsiteY2" fmla="*/ 1975452 h 1975452"/>
              <a:gd name="connsiteX3" fmla="*/ 0 w 4560629"/>
              <a:gd name="connsiteY3" fmla="*/ 1045124 h 1975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60629" h="1975452">
                <a:moveTo>
                  <a:pt x="4560629" y="0"/>
                </a:moveTo>
                <a:lnTo>
                  <a:pt x="4560629" y="1975452"/>
                </a:lnTo>
                <a:lnTo>
                  <a:pt x="166568" y="1975452"/>
                </a:lnTo>
                <a:lnTo>
                  <a:pt x="0" y="104512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B6FC2A-29C4-4742-B32D-604659C0CB22}"/>
              </a:ext>
            </a:extLst>
          </p:cNvPr>
          <p:cNvSpPr txBox="1"/>
          <p:nvPr/>
        </p:nvSpPr>
        <p:spPr>
          <a:xfrm>
            <a:off x="6789318" y="4613375"/>
            <a:ext cx="199590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1000">
                <a:solidFill>
                  <a:schemeClr val="bg2"/>
                </a:solidFill>
              </a:rPr>
              <a:t>From </a:t>
            </a:r>
            <a:r>
              <a:rPr lang="en-GB" sz="1000" err="1">
                <a:solidFill>
                  <a:schemeClr val="bg2"/>
                </a:solidFill>
              </a:rPr>
              <a:t>insight</a:t>
            </a:r>
            <a:r>
              <a:rPr lang="en-GB" sz="1000">
                <a:solidFill>
                  <a:schemeClr val="bg2"/>
                </a:solidFill>
              </a:rPr>
              <a:t> </a:t>
            </a:r>
            <a:r>
              <a:rPr lang="en-GB" sz="1000" err="1">
                <a:solidFill>
                  <a:schemeClr val="bg2"/>
                </a:solidFill>
              </a:rPr>
              <a:t>to</a:t>
            </a:r>
            <a:r>
              <a:rPr lang="en-GB" sz="1000">
                <a:solidFill>
                  <a:schemeClr val="bg2"/>
                </a:solidFill>
              </a:rPr>
              <a:t> </a:t>
            </a:r>
            <a:r>
              <a:rPr lang="en-GB" sz="1000" err="1">
                <a:solidFill>
                  <a:schemeClr val="bg2"/>
                </a:solidFill>
              </a:rPr>
              <a:t>impact</a:t>
            </a:r>
            <a:r>
              <a:rPr lang="en-GB" sz="1000">
                <a:solidFill>
                  <a:schemeClr val="bg2"/>
                </a:solidFill>
              </a:rPr>
              <a:t>.</a:t>
            </a:r>
          </a:p>
        </p:txBody>
      </p:sp>
      <p:pic>
        <p:nvPicPr>
          <p:cNvPr id="1609015164" name="Rectangle 2" descr="{&quot;templafy&quot;:{&quot;id&quot;:&quot;b9ddadaa-0495-446c-a774-3deec88f84b2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73" y="313025"/>
            <a:ext cx="2221200" cy="4608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891F29F-BED8-4555-9938-829D3AC33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15" y="1636541"/>
            <a:ext cx="7958210" cy="1531505"/>
          </a:xfrm>
        </p:spPr>
        <p:txBody>
          <a:bodyPr anchor="b"/>
          <a:lstStyle>
            <a:lvl1pPr>
              <a:lnSpc>
                <a:spcPts val="4200"/>
              </a:lnSpc>
              <a:defRPr sz="4000">
                <a:latin typeface="Gill Sans Nova Light" panose="020B0302020104020203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3654089-CB0E-4321-8557-8E0B4ACD8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1027" y="3305908"/>
            <a:ext cx="3650486" cy="1174017"/>
          </a:xfr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spcAft>
                <a:spcPts val="0"/>
              </a:spcAft>
              <a:buNone/>
              <a:defRPr sz="1600"/>
            </a:lvl2pPr>
            <a:lvl3pPr marL="0" indent="0">
              <a:spcAft>
                <a:spcPts val="0"/>
              </a:spcAft>
              <a:buNone/>
              <a:defRPr sz="1600"/>
            </a:lvl3pPr>
            <a:lvl4pPr marL="0" indent="0">
              <a:spcAft>
                <a:spcPts val="0"/>
              </a:spcAft>
              <a:buNone/>
              <a:defRPr sz="1600"/>
            </a:lvl4pPr>
            <a:lvl5pPr marL="0" indent="0">
              <a:spcAft>
                <a:spcPts val="0"/>
              </a:spcAft>
              <a:buNone/>
              <a:defRPr sz="1600"/>
            </a:lvl5pPr>
          </a:lstStyle>
          <a:p>
            <a:pPr lvl="0"/>
            <a:r>
              <a:rPr lang="en-US" noProof="0"/>
              <a:t>Placeholder for subtitle, contact information, date etc.</a:t>
            </a:r>
          </a:p>
        </p:txBody>
      </p:sp>
    </p:spTree>
    <p:extLst>
      <p:ext uri="{BB962C8B-B14F-4D97-AF65-F5344CB8AC3E}">
        <p14:creationId xmlns:p14="http://schemas.microsoft.com/office/powerpoint/2010/main" val="2851768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2FAFF1B-D695-4F04-8B58-692674CF4A5C}"/>
              </a:ext>
            </a:extLst>
          </p:cNvPr>
          <p:cNvSpPr>
            <a:spLocks noChangeAspect="1"/>
          </p:cNvSpPr>
          <p:nvPr/>
        </p:nvSpPr>
        <p:spPr>
          <a:xfrm>
            <a:off x="8570473" y="4701166"/>
            <a:ext cx="213389" cy="233831"/>
          </a:xfrm>
          <a:custGeom>
            <a:avLst/>
            <a:gdLst>
              <a:gd name="connsiteX0" fmla="*/ 0 w 3106057"/>
              <a:gd name="connsiteY0" fmla="*/ 711200 h 3403600"/>
              <a:gd name="connsiteX1" fmla="*/ 3106057 w 3106057"/>
              <a:gd name="connsiteY1" fmla="*/ 0 h 3403600"/>
              <a:gd name="connsiteX2" fmla="*/ 3106057 w 3106057"/>
              <a:gd name="connsiteY2" fmla="*/ 3403600 h 3403600"/>
              <a:gd name="connsiteX3" fmla="*/ 449943 w 3106057"/>
              <a:gd name="connsiteY3" fmla="*/ 3222171 h 3403600"/>
              <a:gd name="connsiteX4" fmla="*/ 0 w 3106057"/>
              <a:gd name="connsiteY4" fmla="*/ 711200 h 340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6057" h="3403600">
                <a:moveTo>
                  <a:pt x="0" y="711200"/>
                </a:moveTo>
                <a:lnTo>
                  <a:pt x="3106057" y="0"/>
                </a:lnTo>
                <a:lnTo>
                  <a:pt x="3106057" y="3403600"/>
                </a:lnTo>
                <a:lnTo>
                  <a:pt x="449943" y="3222171"/>
                </a:lnTo>
                <a:lnTo>
                  <a:pt x="0" y="7112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9D5294-8509-42D7-B32F-8FB3BCBBB9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5" y="256098"/>
            <a:ext cx="8426450" cy="282918"/>
          </a:xfrm>
        </p:spPr>
        <p:txBody>
          <a:bodyPr/>
          <a:lstStyle>
            <a:lvl1pPr>
              <a:defRPr sz="2200" b="1"/>
            </a:lvl1pPr>
          </a:lstStyle>
          <a:p>
            <a:r>
              <a:rPr lang="de-DE"/>
              <a:t>1)  Title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DFF60-9E69-4915-A0DD-67FF253288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58775" y="1119673"/>
            <a:ext cx="4110588" cy="3360252"/>
          </a:xfrm>
        </p:spPr>
        <p:txBody>
          <a:bodyPr wrap="square">
            <a:normAutofit/>
          </a:bodyPr>
          <a:lstStyle>
            <a:lvl1pPr marL="0">
              <a:defRPr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CB9FAC9-1E0D-44F5-8B7F-C8D103F4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70473" y="4767263"/>
            <a:ext cx="214752" cy="27384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559FC98-AF75-4A00-A03C-DF9FEBF6BCB9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02808710" name="Rectangle 11" descr="{&quot;templafy&quot;:{&quot;id&quot;:&quot;e5775ba5-436d-452a-8e7d-796ebe69e640&quot;}}" hidden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4668427"/>
            <a:ext cx="1036800" cy="30600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1F838CE-35AD-CA4A-A027-D770340A4D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58774" y="539015"/>
            <a:ext cx="8425087" cy="365760"/>
          </a:xfrm>
        </p:spPr>
        <p:txBody>
          <a:bodyPr/>
          <a:lstStyle>
            <a:lvl1pPr>
              <a:defRPr lang="en-US" sz="22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79387" indent="0">
              <a:buNone/>
              <a:defRPr/>
            </a:lvl2pPr>
          </a:lstStyle>
          <a:p>
            <a:pPr lvl="0"/>
            <a:r>
              <a:rPr lang="en-US"/>
              <a:t>1.1 Subtitle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6E26C75-04FF-F843-B0EC-55BB6C9D627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58774" y="4489550"/>
            <a:ext cx="8425086" cy="187325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pPr lvl="0"/>
            <a:r>
              <a:rPr lang="en-US"/>
              <a:t>Sources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F8F7117-4E7D-6049-8742-6FF33DACE9D1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674639" y="1119673"/>
            <a:ext cx="4110588" cy="3360252"/>
          </a:xfrm>
        </p:spPr>
        <p:txBody>
          <a:bodyPr wrap="square">
            <a:normAutofit/>
          </a:bodyPr>
          <a:lstStyle>
            <a:lvl1pPr marL="0">
              <a:defRPr/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24736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Bilder mit Le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FEC9FF2-0829-44EA-809D-F5C42173624F}"/>
              </a:ext>
            </a:extLst>
          </p:cNvPr>
          <p:cNvSpPr>
            <a:spLocks noChangeAspect="1"/>
          </p:cNvSpPr>
          <p:nvPr/>
        </p:nvSpPr>
        <p:spPr>
          <a:xfrm>
            <a:off x="8570473" y="4701166"/>
            <a:ext cx="213389" cy="233831"/>
          </a:xfrm>
          <a:custGeom>
            <a:avLst/>
            <a:gdLst>
              <a:gd name="connsiteX0" fmla="*/ 0 w 3106057"/>
              <a:gd name="connsiteY0" fmla="*/ 711200 h 3403600"/>
              <a:gd name="connsiteX1" fmla="*/ 3106057 w 3106057"/>
              <a:gd name="connsiteY1" fmla="*/ 0 h 3403600"/>
              <a:gd name="connsiteX2" fmla="*/ 3106057 w 3106057"/>
              <a:gd name="connsiteY2" fmla="*/ 3403600 h 3403600"/>
              <a:gd name="connsiteX3" fmla="*/ 449943 w 3106057"/>
              <a:gd name="connsiteY3" fmla="*/ 3222171 h 3403600"/>
              <a:gd name="connsiteX4" fmla="*/ 0 w 3106057"/>
              <a:gd name="connsiteY4" fmla="*/ 711200 h 340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6057" h="3403600">
                <a:moveTo>
                  <a:pt x="0" y="711200"/>
                </a:moveTo>
                <a:lnTo>
                  <a:pt x="3106057" y="0"/>
                </a:lnTo>
                <a:lnTo>
                  <a:pt x="3106057" y="3403600"/>
                </a:lnTo>
                <a:lnTo>
                  <a:pt x="449943" y="3222171"/>
                </a:lnTo>
                <a:lnTo>
                  <a:pt x="0" y="7112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794AC-1E69-4E4D-9E6D-26F34827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6547A73-96B4-4B49-A320-28015EA72F8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4571999" cy="3887599"/>
          </a:xfrm>
          <a:pattFill prst="wdUpDiag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(click to add a picture)</a:t>
            </a:r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43F6FA5C-D25E-4346-815E-CF6B33F724A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572000" y="0"/>
            <a:ext cx="4572000" cy="3887599"/>
          </a:xfrm>
          <a:pattFill prst="wdDnDiag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(click to add a picture)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9FAD45-6EEE-4522-8CA6-5189DCDD48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9317" y="3989388"/>
            <a:ext cx="4382196" cy="490537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/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Font typeface="Arial" panose="020B0604020202020204" pitchFamily="34" charset="0"/>
              <a:buNone/>
              <a:defRPr sz="1400"/>
            </a:lvl5pPr>
          </a:lstStyle>
          <a:p>
            <a:pPr lvl="0"/>
            <a:r>
              <a:rPr lang="en-US" noProof="0"/>
              <a:t>Placeholder for Caption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47F9A9E-BA08-4C8F-96E1-0E7C7D7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62486" y="3989387"/>
            <a:ext cx="4382195" cy="490537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/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Font typeface="Arial" panose="020B0604020202020204" pitchFamily="34" charset="0"/>
              <a:buNone/>
              <a:defRPr sz="1400"/>
            </a:lvl5pPr>
          </a:lstStyle>
          <a:p>
            <a:pPr lvl="0"/>
            <a:r>
              <a:rPr lang="en-US" noProof="0"/>
              <a:t>Placeholder for Caption Title</a:t>
            </a:r>
          </a:p>
        </p:txBody>
      </p:sp>
      <p:pic>
        <p:nvPicPr>
          <p:cNvPr id="1613922474" name="Rectangle 14" descr="{&quot;templafy&quot;:{&quot;id&quot;:&quot;a3bfa591-4d50-4d64-bc9e-6e4385707fec&quot;}}" hidden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4668427"/>
            <a:ext cx="1036800" cy="306000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2D3E358-7013-49C0-B535-4D724985DD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67953" y="4767262"/>
            <a:ext cx="2004356" cy="184335"/>
          </a:xfrm>
          <a:prstGeom prst="rect">
            <a:avLst/>
          </a:prstGeom>
        </p:spPr>
        <p:txBody>
          <a:bodyPr/>
          <a:lstStyle>
            <a:lvl1pPr algn="ctr">
              <a:defRPr sz="800"/>
            </a:lvl1pPr>
          </a:lstStyle>
          <a:p>
            <a:fld id="{486C75F3-C0D1-4ABB-8738-25AB5753A893}" type="datetime6">
              <a:rPr lang="de-CH" smtClean="0"/>
              <a:t>November 24</a:t>
            </a:fld>
            <a:endParaRPr lang="de-DE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EE466DCA-E204-A64D-B325-2C7B79846F35}"/>
              </a:ext>
            </a:extLst>
          </p:cNvPr>
          <p:cNvSpPr txBox="1">
            <a:spLocks/>
          </p:cNvSpPr>
          <p:nvPr userDrawn="1"/>
        </p:nvSpPr>
        <p:spPr>
          <a:xfrm>
            <a:off x="5861154" y="4767262"/>
            <a:ext cx="2546047" cy="184335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ctr" defTabSz="6858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CH" err="1"/>
              <a:t>Sources</a:t>
            </a:r>
            <a:r>
              <a:rPr lang="de-CH"/>
              <a:t> (</a:t>
            </a:r>
            <a:r>
              <a:rPr lang="de-CH" err="1"/>
              <a:t>if</a:t>
            </a:r>
            <a:r>
              <a:rPr lang="de-CH"/>
              <a:t> </a:t>
            </a:r>
            <a:r>
              <a:rPr lang="de-CH" err="1"/>
              <a:t>any</a:t>
            </a:r>
            <a:r>
              <a:rPr lang="de-CH"/>
              <a:t>)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12013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ld Voll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C11C186-C392-4982-A2C0-7824EE98FA4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(click to add a picture)</a:t>
            </a:r>
          </a:p>
        </p:txBody>
      </p:sp>
    </p:spTree>
    <p:extLst>
      <p:ext uri="{BB962C8B-B14F-4D97-AF65-F5344CB8AC3E}">
        <p14:creationId xmlns:p14="http://schemas.microsoft.com/office/powerpoint/2010/main" val="34893341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itat schwarze Schrif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5F94A4-74DF-4FC6-AF8D-8F883B56E7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8000" y="735013"/>
            <a:ext cx="7957225" cy="2525712"/>
          </a:xfrm>
        </p:spPr>
        <p:txBody>
          <a:bodyPr anchor="b">
            <a:normAutofit/>
          </a:bodyPr>
          <a:lstStyle>
            <a:lvl1pPr marL="0">
              <a:lnSpc>
                <a:spcPct val="110000"/>
              </a:lnSpc>
              <a:buFontTx/>
              <a:buNone/>
              <a:defRPr sz="500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  <a:lvl2pPr marL="0" indent="0">
              <a:lnSpc>
                <a:spcPts val="5200"/>
              </a:lnSpc>
              <a:buFontTx/>
              <a:buNone/>
              <a:defRPr sz="5000">
                <a:solidFill>
                  <a:schemeClr val="tx1"/>
                </a:solidFill>
                <a:latin typeface="Gill Alt One MT Light" panose="020B0302020104020203" pitchFamily="34" charset="0"/>
              </a:defRPr>
            </a:lvl2pPr>
            <a:lvl3pPr marL="0" indent="0">
              <a:lnSpc>
                <a:spcPts val="5200"/>
              </a:lnSpc>
              <a:buFontTx/>
              <a:buNone/>
              <a:defRPr sz="5000">
                <a:solidFill>
                  <a:schemeClr val="tx1"/>
                </a:solidFill>
                <a:latin typeface="Gill Alt One MT Light" panose="020B0302020104020203" pitchFamily="34" charset="0"/>
              </a:defRPr>
            </a:lvl3pPr>
            <a:lvl4pPr marL="0" indent="0">
              <a:lnSpc>
                <a:spcPts val="5200"/>
              </a:lnSpc>
              <a:buFontTx/>
              <a:buNone/>
              <a:defRPr sz="5000">
                <a:solidFill>
                  <a:schemeClr val="tx1"/>
                </a:solidFill>
                <a:latin typeface="Gill Alt One MT Light" panose="020B0302020104020203" pitchFamily="34" charset="0"/>
              </a:defRPr>
            </a:lvl4pPr>
            <a:lvl5pPr marL="0">
              <a:lnSpc>
                <a:spcPts val="5200"/>
              </a:lnSpc>
              <a:buFontTx/>
              <a:buNone/>
              <a:defRPr sz="5000">
                <a:solidFill>
                  <a:schemeClr val="tx1"/>
                </a:solidFill>
                <a:latin typeface="Gill Alt One MT Light" panose="020B0302020104020203" pitchFamily="34" charset="0"/>
              </a:defRPr>
            </a:lvl5pPr>
          </a:lstStyle>
          <a:p>
            <a:pPr lvl="0"/>
            <a:r>
              <a:rPr lang="en-US" noProof="0"/>
              <a:t>Placeholder for a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D8D12DF-4F43-44AF-B5F9-5E632D8CD5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7999" y="3548063"/>
            <a:ext cx="5741765" cy="931862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0" indent="0">
              <a:buNone/>
              <a:defRPr sz="1800"/>
            </a:lvl2pPr>
            <a:lvl3pPr marL="0" indent="0">
              <a:buNone/>
              <a:defRPr sz="1800"/>
            </a:lvl3pPr>
            <a:lvl4pPr marL="0" indent="0">
              <a:buNone/>
              <a:defRPr sz="1800"/>
            </a:lvl4pPr>
            <a:lvl5pPr marL="0" indent="0">
              <a:buFont typeface="Arial" panose="020B0604020202020204" pitchFamily="34" charset="0"/>
              <a:buNone/>
              <a:defRPr sz="1800"/>
            </a:lvl5pPr>
          </a:lstStyle>
          <a:p>
            <a:pPr lvl="0"/>
            <a:r>
              <a:rPr lang="en-US" noProof="0"/>
              <a:t>Placeholder for a sub-title </a:t>
            </a:r>
          </a:p>
        </p:txBody>
      </p:sp>
    </p:spTree>
    <p:extLst>
      <p:ext uri="{BB962C8B-B14F-4D97-AF65-F5344CB8AC3E}">
        <p14:creationId xmlns:p14="http://schemas.microsoft.com/office/powerpoint/2010/main" val="1104120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itat weisse Schrif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48C5A9E-D3FC-4F7A-895D-E35078A993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8000" y="735013"/>
            <a:ext cx="7957225" cy="2525712"/>
          </a:xfrm>
        </p:spPr>
        <p:txBody>
          <a:bodyPr anchor="b">
            <a:normAutofit/>
          </a:bodyPr>
          <a:lstStyle>
            <a:lvl1pPr marL="0">
              <a:lnSpc>
                <a:spcPct val="110000"/>
              </a:lnSpc>
              <a:buFontTx/>
              <a:buNone/>
              <a:defRPr sz="500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  <a:lvl2pPr marL="0" indent="0">
              <a:lnSpc>
                <a:spcPts val="5200"/>
              </a:lnSpc>
              <a:buFontTx/>
              <a:buNone/>
              <a:defRPr sz="5000">
                <a:solidFill>
                  <a:schemeClr val="tx1"/>
                </a:solidFill>
                <a:latin typeface="Gill Alt One MT Light" panose="020B0302020104020203" pitchFamily="34" charset="0"/>
              </a:defRPr>
            </a:lvl2pPr>
            <a:lvl3pPr marL="0" indent="0">
              <a:lnSpc>
                <a:spcPts val="5200"/>
              </a:lnSpc>
              <a:buFontTx/>
              <a:buNone/>
              <a:defRPr sz="5000">
                <a:solidFill>
                  <a:schemeClr val="tx1"/>
                </a:solidFill>
                <a:latin typeface="Gill Alt One MT Light" panose="020B0302020104020203" pitchFamily="34" charset="0"/>
              </a:defRPr>
            </a:lvl3pPr>
            <a:lvl4pPr marL="0" indent="0">
              <a:lnSpc>
                <a:spcPts val="5200"/>
              </a:lnSpc>
              <a:buFontTx/>
              <a:buNone/>
              <a:defRPr sz="5000">
                <a:solidFill>
                  <a:schemeClr val="tx1"/>
                </a:solidFill>
                <a:latin typeface="Gill Alt One MT Light" panose="020B0302020104020203" pitchFamily="34" charset="0"/>
              </a:defRPr>
            </a:lvl4pPr>
            <a:lvl5pPr marL="0">
              <a:lnSpc>
                <a:spcPts val="5200"/>
              </a:lnSpc>
              <a:buFontTx/>
              <a:buNone/>
              <a:defRPr sz="5000">
                <a:solidFill>
                  <a:schemeClr val="tx1"/>
                </a:solidFill>
                <a:latin typeface="Gill Alt One MT Light" panose="020B0302020104020203" pitchFamily="34" charset="0"/>
              </a:defRPr>
            </a:lvl5pPr>
          </a:lstStyle>
          <a:p>
            <a:pPr lvl="0"/>
            <a:r>
              <a:rPr lang="en-US" noProof="0"/>
              <a:t>Placeholder for a Title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E333CEB4-EDBA-436D-9394-E4DEFD39C8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7999" y="3548063"/>
            <a:ext cx="5741765" cy="931862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0" indent="0">
              <a:buNone/>
              <a:defRPr sz="1800"/>
            </a:lvl2pPr>
            <a:lvl3pPr marL="0" indent="0">
              <a:buNone/>
              <a:defRPr sz="1800"/>
            </a:lvl3pPr>
            <a:lvl4pPr marL="0" indent="0">
              <a:buNone/>
              <a:defRPr sz="1800"/>
            </a:lvl4pPr>
            <a:lvl5pPr marL="0" indent="0">
              <a:buFont typeface="Arial" panose="020B0604020202020204" pitchFamily="34" charset="0"/>
              <a:buNone/>
              <a:defRPr sz="1800"/>
            </a:lvl5pPr>
          </a:lstStyle>
          <a:p>
            <a:pPr lvl="0"/>
            <a:r>
              <a:rPr lang="en-US" noProof="0"/>
              <a:t>Placeholder for a sub-title </a:t>
            </a:r>
          </a:p>
        </p:txBody>
      </p:sp>
    </p:spTree>
    <p:extLst>
      <p:ext uri="{BB962C8B-B14F-4D97-AF65-F5344CB8AC3E}">
        <p14:creationId xmlns:p14="http://schemas.microsoft.com/office/powerpoint/2010/main" val="3818851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tatem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D1F60-1436-43F1-AAD9-4C24152996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735013"/>
            <a:ext cx="5148000" cy="3728674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7900">
                <a:solidFill>
                  <a:schemeClr val="bg2"/>
                </a:solidFill>
                <a:latin typeface="Gill Sans Nova Light" panose="020B0302020104020203" pitchFamily="34" charset="0"/>
              </a:defRPr>
            </a:lvl1pPr>
          </a:lstStyle>
          <a:p>
            <a:r>
              <a:rPr lang="en-US" noProof="0"/>
              <a:t>Placeholder for a Title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E199CDC-B569-4BBB-9A2F-680DDE6121E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624638" y="735013"/>
            <a:ext cx="2160587" cy="216058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(</a:t>
            </a:r>
            <a:r>
              <a:rPr lang="de-DE" err="1"/>
              <a:t>click</a:t>
            </a:r>
            <a:r>
              <a:rPr lang="de-DE"/>
              <a:t> on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content</a:t>
            </a:r>
            <a:r>
              <a:rPr lang="de-DE"/>
              <a:t> type </a:t>
            </a:r>
            <a:r>
              <a:rPr lang="de-DE" err="1"/>
              <a:t>you</a:t>
            </a:r>
            <a:r>
              <a:rPr lang="de-DE"/>
              <a:t> </a:t>
            </a:r>
            <a:r>
              <a:rPr lang="de-DE" err="1"/>
              <a:t>wish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insert</a:t>
            </a:r>
            <a:r>
              <a:rPr lang="de-DE"/>
              <a:t>, </a:t>
            </a:r>
            <a:r>
              <a:rPr lang="de-DE" err="1"/>
              <a:t>here</a:t>
            </a:r>
            <a:r>
              <a:rPr lang="de-DE"/>
              <a:t>: </a:t>
            </a:r>
            <a:r>
              <a:rPr lang="de-DE" err="1"/>
              <a:t>icons</a:t>
            </a:r>
            <a:r>
              <a:rPr lang="de-DE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5585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tatem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56F08FA-3E26-4DE6-8960-EF5638923C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735013"/>
            <a:ext cx="5148000" cy="3728674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790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r>
              <a:rPr lang="en-US" noProof="0"/>
              <a:t>Placeholder for a Title</a:t>
            </a:r>
          </a:p>
        </p:txBody>
      </p:sp>
      <p:sp>
        <p:nvSpPr>
          <p:cNvPr id="6" name="Inhaltsplatzhalter 3">
            <a:extLst>
              <a:ext uri="{FF2B5EF4-FFF2-40B4-BE49-F238E27FC236}">
                <a16:creationId xmlns:a16="http://schemas.microsoft.com/office/drawing/2014/main" id="{99DA47FD-9D2D-476D-A2A9-1C05F2E33B6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624638" y="735013"/>
            <a:ext cx="2160587" cy="2160587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de-DE"/>
              <a:t>(</a:t>
            </a:r>
            <a:r>
              <a:rPr lang="de-DE" err="1"/>
              <a:t>click</a:t>
            </a:r>
            <a:r>
              <a:rPr lang="de-DE"/>
              <a:t> on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content</a:t>
            </a:r>
            <a:r>
              <a:rPr lang="de-DE"/>
              <a:t> type </a:t>
            </a:r>
            <a:r>
              <a:rPr lang="de-DE" err="1"/>
              <a:t>you</a:t>
            </a:r>
            <a:r>
              <a:rPr lang="de-DE"/>
              <a:t> </a:t>
            </a:r>
            <a:r>
              <a:rPr lang="de-DE" err="1"/>
              <a:t>wish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insert</a:t>
            </a:r>
            <a:r>
              <a:rPr lang="de-DE"/>
              <a:t>, </a:t>
            </a:r>
            <a:r>
              <a:rPr lang="de-DE" err="1"/>
              <a:t>here</a:t>
            </a:r>
            <a:r>
              <a:rPr lang="de-DE"/>
              <a:t>: </a:t>
            </a:r>
            <a:r>
              <a:rPr lang="de-DE" err="1"/>
              <a:t>icons</a:t>
            </a:r>
            <a:r>
              <a:rPr lang="de-DE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02494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AEF01-8430-4429-BC41-FFA4FCB67C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735013"/>
            <a:ext cx="5148000" cy="3728674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790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r>
              <a:rPr lang="en-US" noProof="0"/>
              <a:t>Placeholder for a Title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60883619-1961-463F-AD3D-4B226F4EB13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624638" y="735013"/>
            <a:ext cx="2160587" cy="2160587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de-DE"/>
              <a:t>(</a:t>
            </a:r>
            <a:r>
              <a:rPr lang="de-DE" err="1"/>
              <a:t>click</a:t>
            </a:r>
            <a:r>
              <a:rPr lang="de-DE"/>
              <a:t> on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content</a:t>
            </a:r>
            <a:r>
              <a:rPr lang="de-DE"/>
              <a:t> type </a:t>
            </a:r>
            <a:r>
              <a:rPr lang="de-DE" err="1"/>
              <a:t>you</a:t>
            </a:r>
            <a:r>
              <a:rPr lang="de-DE"/>
              <a:t> </a:t>
            </a:r>
            <a:r>
              <a:rPr lang="de-DE" err="1"/>
              <a:t>wish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insert</a:t>
            </a:r>
            <a:r>
              <a:rPr lang="de-DE"/>
              <a:t>, </a:t>
            </a:r>
            <a:r>
              <a:rPr lang="de-DE" err="1"/>
              <a:t>here</a:t>
            </a:r>
            <a:r>
              <a:rPr lang="de-DE"/>
              <a:t>: </a:t>
            </a:r>
            <a:r>
              <a:rPr lang="de-DE" err="1"/>
              <a:t>icons</a:t>
            </a:r>
            <a:r>
              <a:rPr lang="de-DE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700218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81B0-6792-4738-ACB8-050730738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044000"/>
            <a:ext cx="7957225" cy="685801"/>
          </a:xfrm>
        </p:spPr>
        <p:txBody>
          <a:bodyPr/>
          <a:lstStyle>
            <a:lvl1pPr>
              <a:lnSpc>
                <a:spcPts val="5200"/>
              </a:lnSpc>
              <a:defRPr sz="5000">
                <a:latin typeface="Gill Sans Nova Light" panose="020B0302020104020203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87D0F6F-53A1-4152-9807-5EC1BBC88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8000" y="2626419"/>
            <a:ext cx="1908000" cy="862219"/>
          </a:xfrm>
        </p:spPr>
        <p:txBody>
          <a:bodyPr>
            <a:noAutofit/>
          </a:bodyPr>
          <a:lstStyle>
            <a:lvl1pPr marL="0" indent="0">
              <a:lnSpc>
                <a:spcPts val="1400"/>
              </a:lnSpc>
              <a:buFont typeface="Arial" panose="020B0604020202020204" pitchFamily="34" charset="0"/>
              <a:buNone/>
              <a:defRPr sz="1000"/>
            </a:lvl1pPr>
            <a:lvl2pPr marL="0" indent="0">
              <a:lnSpc>
                <a:spcPts val="1400"/>
              </a:lnSpc>
              <a:buNone/>
              <a:defRPr sz="1000"/>
            </a:lvl2pPr>
            <a:lvl3pPr marL="0" indent="0">
              <a:lnSpc>
                <a:spcPts val="1400"/>
              </a:lnSpc>
              <a:buNone/>
              <a:defRPr sz="1000"/>
            </a:lvl3pPr>
            <a:lvl4pPr marL="0" indent="0">
              <a:lnSpc>
                <a:spcPts val="1400"/>
              </a:lnSpc>
              <a:buNone/>
              <a:defRPr sz="1000"/>
            </a:lvl4pPr>
            <a:lvl5pPr marL="0" indent="0">
              <a:lnSpc>
                <a:spcPts val="1400"/>
              </a:lnSpc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824BC02-7B0E-4C56-B49A-5A28F9E62B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28000" y="2090947"/>
            <a:ext cx="1908000" cy="504411"/>
          </a:xfrm>
        </p:spPr>
        <p:txBody>
          <a:bodyPr anchor="b">
            <a:noAutofit/>
          </a:bodyPr>
          <a:lstStyle>
            <a:lvl1pPr marL="0" indent="0">
              <a:lnSpc>
                <a:spcPts val="1400"/>
              </a:lnSpc>
              <a:buFont typeface="Arial" panose="020B0604020202020204" pitchFamily="34" charset="0"/>
              <a:buNone/>
              <a:defRPr sz="1400"/>
            </a:lvl1pPr>
            <a:lvl2pPr marL="0" indent="0">
              <a:lnSpc>
                <a:spcPts val="1400"/>
              </a:lnSpc>
              <a:buNone/>
              <a:defRPr sz="1000"/>
            </a:lvl2pPr>
            <a:lvl3pPr marL="0" indent="0">
              <a:lnSpc>
                <a:spcPts val="1400"/>
              </a:lnSpc>
              <a:buNone/>
              <a:defRPr sz="1000"/>
            </a:lvl3pPr>
            <a:lvl4pPr marL="0" indent="0">
              <a:lnSpc>
                <a:spcPts val="1400"/>
              </a:lnSpc>
              <a:buNone/>
              <a:defRPr sz="1000"/>
            </a:lvl4pPr>
            <a:lvl5pPr marL="0" indent="0">
              <a:lnSpc>
                <a:spcPts val="1400"/>
              </a:lnSpc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ADF580D6-76FA-48E5-A6F9-C7D7F9ECA0C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86816" y="2626419"/>
            <a:ext cx="1908000" cy="862219"/>
          </a:xfrm>
        </p:spPr>
        <p:txBody>
          <a:bodyPr>
            <a:noAutofit/>
          </a:bodyPr>
          <a:lstStyle>
            <a:lvl1pPr marL="0" indent="0">
              <a:lnSpc>
                <a:spcPts val="1400"/>
              </a:lnSpc>
              <a:buFont typeface="Arial" panose="020B0604020202020204" pitchFamily="34" charset="0"/>
              <a:buNone/>
              <a:defRPr sz="1000"/>
            </a:lvl1pPr>
            <a:lvl2pPr marL="0" indent="0">
              <a:lnSpc>
                <a:spcPts val="1400"/>
              </a:lnSpc>
              <a:buNone/>
              <a:defRPr sz="1000"/>
            </a:lvl2pPr>
            <a:lvl3pPr marL="0" indent="0">
              <a:lnSpc>
                <a:spcPts val="1400"/>
              </a:lnSpc>
              <a:buNone/>
              <a:defRPr sz="1000"/>
            </a:lvl3pPr>
            <a:lvl4pPr marL="0" indent="0">
              <a:lnSpc>
                <a:spcPts val="1400"/>
              </a:lnSpc>
              <a:buNone/>
              <a:defRPr sz="1000"/>
            </a:lvl4pPr>
            <a:lvl5pPr marL="0" indent="0">
              <a:lnSpc>
                <a:spcPts val="1400"/>
              </a:lnSpc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D6CE2E2F-1BA4-4018-8B3C-5192B4A35E2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886816" y="2090947"/>
            <a:ext cx="1908000" cy="504411"/>
          </a:xfrm>
        </p:spPr>
        <p:txBody>
          <a:bodyPr anchor="b">
            <a:noAutofit/>
          </a:bodyPr>
          <a:lstStyle>
            <a:lvl1pPr marL="0" indent="0">
              <a:lnSpc>
                <a:spcPts val="1400"/>
              </a:lnSpc>
              <a:buFont typeface="Arial" panose="020B0604020202020204" pitchFamily="34" charset="0"/>
              <a:buNone/>
              <a:defRPr sz="1400"/>
            </a:lvl1pPr>
            <a:lvl2pPr marL="0" indent="0">
              <a:lnSpc>
                <a:spcPts val="1400"/>
              </a:lnSpc>
              <a:buNone/>
              <a:defRPr sz="1000"/>
            </a:lvl2pPr>
            <a:lvl3pPr marL="0" indent="0">
              <a:lnSpc>
                <a:spcPts val="1400"/>
              </a:lnSpc>
              <a:buNone/>
              <a:defRPr sz="1000"/>
            </a:lvl3pPr>
            <a:lvl4pPr marL="0" indent="0">
              <a:lnSpc>
                <a:spcPts val="1400"/>
              </a:lnSpc>
              <a:buNone/>
              <a:defRPr sz="1000"/>
            </a:lvl4pPr>
            <a:lvl5pPr marL="0" indent="0">
              <a:lnSpc>
                <a:spcPts val="1400"/>
              </a:lnSpc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780CD93-461B-4895-AFE1-B11CB717CA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45933" y="2626419"/>
            <a:ext cx="1908000" cy="862219"/>
          </a:xfrm>
        </p:spPr>
        <p:txBody>
          <a:bodyPr>
            <a:noAutofit/>
          </a:bodyPr>
          <a:lstStyle>
            <a:lvl1pPr marL="0" indent="0">
              <a:lnSpc>
                <a:spcPts val="1400"/>
              </a:lnSpc>
              <a:buFont typeface="Arial" panose="020B0604020202020204" pitchFamily="34" charset="0"/>
              <a:buNone/>
              <a:defRPr sz="1000"/>
            </a:lvl1pPr>
            <a:lvl2pPr marL="0" indent="0">
              <a:lnSpc>
                <a:spcPts val="1400"/>
              </a:lnSpc>
              <a:buNone/>
              <a:defRPr sz="1000"/>
            </a:lvl2pPr>
            <a:lvl3pPr marL="0" indent="0">
              <a:lnSpc>
                <a:spcPts val="1400"/>
              </a:lnSpc>
              <a:buNone/>
              <a:defRPr sz="1000"/>
            </a:lvl3pPr>
            <a:lvl4pPr marL="0" indent="0">
              <a:lnSpc>
                <a:spcPts val="1400"/>
              </a:lnSpc>
              <a:buNone/>
              <a:defRPr sz="1000"/>
            </a:lvl4pPr>
            <a:lvl5pPr marL="0" indent="0">
              <a:lnSpc>
                <a:spcPts val="1400"/>
              </a:lnSpc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670DE1A-52CE-4331-B7C3-9D35588A292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945933" y="2090947"/>
            <a:ext cx="1908000" cy="504411"/>
          </a:xfrm>
        </p:spPr>
        <p:txBody>
          <a:bodyPr anchor="b">
            <a:noAutofit/>
          </a:bodyPr>
          <a:lstStyle>
            <a:lvl1pPr marL="0" indent="0">
              <a:lnSpc>
                <a:spcPts val="1400"/>
              </a:lnSpc>
              <a:buFont typeface="Arial" panose="020B0604020202020204" pitchFamily="34" charset="0"/>
              <a:buNone/>
              <a:defRPr sz="1400"/>
            </a:lvl1pPr>
            <a:lvl2pPr marL="0" indent="0">
              <a:lnSpc>
                <a:spcPts val="1400"/>
              </a:lnSpc>
              <a:buNone/>
              <a:defRPr sz="1000"/>
            </a:lvl2pPr>
            <a:lvl3pPr marL="0" indent="0">
              <a:lnSpc>
                <a:spcPts val="1400"/>
              </a:lnSpc>
              <a:buNone/>
              <a:defRPr sz="1000"/>
            </a:lvl3pPr>
            <a:lvl4pPr marL="0" indent="0">
              <a:lnSpc>
                <a:spcPts val="1400"/>
              </a:lnSpc>
              <a:buNone/>
              <a:defRPr sz="1000"/>
            </a:lvl4pPr>
            <a:lvl5pPr marL="0" indent="0">
              <a:lnSpc>
                <a:spcPts val="1400"/>
              </a:lnSpc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16" name="Rectangle 2" descr="{&quot;templafy&quot;:{&quot;id&quot;:&quot;b9ddadaa-0495-446c-a774-3deec88f84b2&quot;}}">
            <a:extLst>
              <a:ext uri="{FF2B5EF4-FFF2-40B4-BE49-F238E27FC236}">
                <a16:creationId xmlns:a16="http://schemas.microsoft.com/office/drawing/2014/main" id="{A7C8AF82-B874-4858-A482-57343B3E6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00" y="4246055"/>
            <a:ext cx="2221200" cy="4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7094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One content, Subtitle w/o punch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8"/>
          <p:cNvSpPr>
            <a:spLocks noGrp="1"/>
          </p:cNvSpPr>
          <p:nvPr>
            <p:ph sz="quarter" idx="12" hasCustomPrompt="1"/>
          </p:nvPr>
        </p:nvSpPr>
        <p:spPr>
          <a:xfrm>
            <a:off x="359569" y="844153"/>
            <a:ext cx="8640366" cy="40498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en-US" noProof="0" dirty="0"/>
            </a:lvl1pPr>
            <a:lvl2pPr>
              <a:defRPr lang="en-US" noProof="0" dirty="0"/>
            </a:lvl2pPr>
            <a:lvl3pPr>
              <a:defRPr lang="en-US" noProof="0" dirty="0"/>
            </a:lvl3pPr>
            <a:lvl4pPr>
              <a:defRPr lang="en-US" noProof="0" dirty="0"/>
            </a:lvl4pPr>
            <a:lvl5pPr>
              <a:defRPr lang="en-US" noProof="0" dirty="0"/>
            </a:lvl5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DC11C2E-AD36-4B73-B462-AAD5FCEA1B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569" y="385762"/>
            <a:ext cx="8640366" cy="28897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Action Title</a:t>
            </a:r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9A4A3C0D-6744-447E-BEEE-FAE26C49E38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9569" y="23813"/>
            <a:ext cx="8640366" cy="361950"/>
          </a:xfrm>
        </p:spPr>
        <p:txBody>
          <a:bodyPr anchor="b">
            <a:normAutofit/>
          </a:bodyPr>
          <a:lstStyle>
            <a:lvl1pPr marL="0" indent="0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198834" indent="0">
              <a:buNone/>
              <a:defRPr/>
            </a:lvl2pPr>
            <a:lvl3pPr marL="404813" indent="0">
              <a:buNone/>
              <a:defRPr/>
            </a:lvl3pPr>
            <a:lvl4pPr marL="603647" indent="0">
              <a:buNone/>
              <a:defRPr/>
            </a:lvl4pPr>
            <a:lvl5pPr marL="809625" indent="0">
              <a:buNone/>
              <a:defRPr/>
            </a:lvl5pPr>
          </a:lstStyle>
          <a:p>
            <a:pPr lvl="0"/>
            <a:r>
              <a:rPr lang="de-DE"/>
              <a:t>Main Title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FF1A4FC-02B0-44A7-816B-6DFED6983992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>
              <a:defRPr/>
            </a:pPr>
            <a:r>
              <a:rPr lang="de-DE">
                <a:cs typeface="Arial" panose="020B0604020202020204" pitchFamily="34" charset="0"/>
              </a:rPr>
              <a:t>© Sep-21, SCS-HSG</a:t>
            </a:r>
            <a:endParaRPr lang="en-US">
              <a:cs typeface="Arial" panose="020B0604020202020204" pitchFamily="34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8ED31CC-9992-4EF2-9FBA-7E8136EA5BE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D77B3A3-157C-467D-BC92-7A7CB5728D6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01829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9B6FC2A-29C4-4742-B32D-604659C0CB22}"/>
              </a:ext>
            </a:extLst>
          </p:cNvPr>
          <p:cNvSpPr txBox="1"/>
          <p:nvPr/>
        </p:nvSpPr>
        <p:spPr>
          <a:xfrm>
            <a:off x="828000" y="4613375"/>
            <a:ext cx="1997563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00" noProof="0">
                <a:solidFill>
                  <a:schemeClr val="tx1"/>
                </a:solidFill>
              </a:rPr>
              <a:t>From insight to 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ACC6D5-D1D4-442A-84CB-4AA5E5B9ECD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965200" y="0"/>
            <a:ext cx="3178800" cy="5143500"/>
          </a:xfrm>
          <a:pattFill prst="wdUpDiag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(click to insert a picture)</a:t>
            </a:r>
          </a:p>
        </p:txBody>
      </p:sp>
      <p:sp>
        <p:nvSpPr>
          <p:cNvPr id="13" name="Titel 2">
            <a:extLst>
              <a:ext uri="{FF2B5EF4-FFF2-40B4-BE49-F238E27FC236}">
                <a16:creationId xmlns:a16="http://schemas.microsoft.com/office/drawing/2014/main" id="{A1CDFD74-691B-4614-A492-077E7072F1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999" y="1204714"/>
            <a:ext cx="4810801" cy="1686263"/>
          </a:xfrm>
        </p:spPr>
        <p:txBody>
          <a:bodyPr anchor="b"/>
          <a:lstStyle>
            <a:lvl1pPr>
              <a:defRPr sz="4000" b="0">
                <a:latin typeface="Gill Sans Nova Light" panose="020B0302020104020203" pitchFamily="34" charset="0"/>
              </a:defRPr>
            </a:lvl1pPr>
          </a:lstStyle>
          <a:p>
            <a:r>
              <a:rPr lang="en-US" noProof="0"/>
              <a:t>Title placeholder</a:t>
            </a:r>
          </a:p>
        </p:txBody>
      </p:sp>
      <p:sp>
        <p:nvSpPr>
          <p:cNvPr id="15" name="Inhaltsplatzhalter 5">
            <a:extLst>
              <a:ext uri="{FF2B5EF4-FFF2-40B4-BE49-F238E27FC236}">
                <a16:creationId xmlns:a16="http://schemas.microsoft.com/office/drawing/2014/main" id="{AE1AF548-C38C-443B-8063-F7E88D88692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7999" y="3123866"/>
            <a:ext cx="4810801" cy="134143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noProof="0"/>
              <a:t>Placeholder for subtitle, contact information, date etc.</a:t>
            </a:r>
          </a:p>
        </p:txBody>
      </p:sp>
      <p:pic>
        <p:nvPicPr>
          <p:cNvPr id="7" name="Rectangle 2" descr="{&quot;templafy&quot;:{&quot;id&quot;:&quot;b9ddadaa-0495-446c-a774-3deec88f84b2&quot;}}">
            <a:extLst>
              <a:ext uri="{FF2B5EF4-FFF2-40B4-BE49-F238E27FC236}">
                <a16:creationId xmlns:a16="http://schemas.microsoft.com/office/drawing/2014/main" id="{9E48B927-DD41-4992-B1BC-98281B1B6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73" y="313025"/>
            <a:ext cx="2221200" cy="4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096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Agenda">
    <p:bg>
      <p:bgPr>
        <a:solidFill>
          <a:srgbClr val="8182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8"/>
          <p:cNvSpPr>
            <a:spLocks noGrp="1"/>
          </p:cNvSpPr>
          <p:nvPr>
            <p:ph sz="quarter" idx="12" hasCustomPrompt="1"/>
          </p:nvPr>
        </p:nvSpPr>
        <p:spPr>
          <a:xfrm>
            <a:off x="359568" y="837316"/>
            <a:ext cx="8640923" cy="3832658"/>
          </a:xfrm>
          <a:prstGeom prst="rect">
            <a:avLst/>
          </a:prstGeom>
          <a:noFill/>
        </p:spPr>
        <p:txBody>
          <a:bodyPr lIns="0" tIns="0" rIns="0" bIns="0"/>
          <a:lstStyle>
            <a:lvl1pPr marL="342900" indent="-342900">
              <a:buClr>
                <a:srgbClr val="FFFFFF"/>
              </a:buClr>
              <a:buSzPct val="120000"/>
              <a:buFont typeface="+mj-lt"/>
              <a:buAutoNum type="arabicPeriod"/>
              <a:defRPr sz="15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indent="-216000"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indent="-189000">
              <a:buClr>
                <a:srgbClr val="00802F"/>
              </a:buCl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indent="-189000">
              <a:defRPr sz="135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indent="-189000">
              <a:defRPr sz="135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 indent="-189000">
              <a:defRPr sz="1200" baseline="0"/>
            </a:lvl6pPr>
          </a:lstStyle>
          <a:p>
            <a:pPr lvl="0"/>
            <a:r>
              <a:rPr lang="de-CH"/>
              <a:t>Item</a:t>
            </a:r>
          </a:p>
          <a:p>
            <a:pPr lvl="0"/>
            <a:r>
              <a:rPr lang="de-CH"/>
              <a:t>Item</a:t>
            </a:r>
          </a:p>
          <a:p>
            <a:pPr lvl="0"/>
            <a:r>
              <a:rPr lang="de-CH"/>
              <a:t>Item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C2A895-16DA-4C23-AD86-4817FFC92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8C51B3B-648A-4B4E-8ECF-64EBB77FA26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de-DE">
                <a:cs typeface="Arial" panose="020B0604020202020204" pitchFamily="34" charset="0"/>
              </a:rPr>
              <a:t>© Sep-21, SCS-HSG</a:t>
            </a:r>
            <a:endParaRPr lang="en-US">
              <a:cs typeface="Arial" panose="020B0604020202020204" pitchFamily="34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BB15421-48BB-46F1-84E0-414FC650205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77B3A3-157C-467D-BC92-7A7CB5728D6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96044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D3ABC-0AB0-4C2B-A1BB-AF295E8AB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23DC9-82A8-46C5-B16A-F078EE7EB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173C5-F71A-478A-A93B-7105D66F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E6C7B-4268-4C4E-8782-B736244EDCB2}" type="datetime1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1139C-42C7-4F65-8564-C54AE6E5F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720DF-61A1-4AD8-9C2C-C3396A8E0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DA4BF-9F52-4648-A04F-CE46871D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694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1zeilig Aufzählung 18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1" y="1347788"/>
            <a:ext cx="8069263" cy="3168650"/>
          </a:xfrm>
          <a:prstGeom prst="rect">
            <a:avLst/>
          </a:prstGeom>
        </p:spPr>
        <p:txBody>
          <a:bodyPr lIns="0" tIns="0" rIns="0" bIns="0"/>
          <a:lstStyle>
            <a:lvl1pPr marL="284400" indent="-284400">
              <a:lnSpc>
                <a:spcPts val="2100"/>
              </a:lnSpc>
              <a:spcBef>
                <a:spcPts val="1000"/>
              </a:spcBef>
              <a:defRPr sz="1800" baseline="0">
                <a:latin typeface="+mn-lt"/>
              </a:defRPr>
            </a:lvl1pPr>
            <a:lvl3pPr marL="568800" indent="-284400">
              <a:lnSpc>
                <a:spcPts val="2100"/>
              </a:lnSpc>
              <a:spcBef>
                <a:spcPts val="1000"/>
              </a:spcBef>
              <a:defRPr sz="1800" baseline="0">
                <a:latin typeface="+mn-lt"/>
              </a:defRPr>
            </a:lvl3pPr>
            <a:lvl4pPr marL="853200" indent="-284400">
              <a:lnSpc>
                <a:spcPts val="2100"/>
              </a:lnSpc>
              <a:spcBef>
                <a:spcPts val="1000"/>
              </a:spcBef>
              <a:defRPr sz="1800" baseline="0">
                <a:latin typeface="+mn-lt"/>
              </a:defRPr>
            </a:lvl4pPr>
            <a:lvl5pPr marL="1137600" indent="-284400">
              <a:lnSpc>
                <a:spcPts val="2100"/>
              </a:lnSpc>
              <a:spcBef>
                <a:spcPts val="1000"/>
              </a:spcBef>
              <a:defRPr sz="1800" baseline="0">
                <a:latin typeface="+mn-lt"/>
              </a:defRPr>
            </a:lvl5pPr>
            <a:lvl6pPr marL="1422000" indent="-284400">
              <a:lnSpc>
                <a:spcPts val="2100"/>
              </a:lnSpc>
              <a:spcBef>
                <a:spcPts val="1000"/>
              </a:spcBef>
              <a:defRPr sz="1800" baseline="0">
                <a:latin typeface="+mn-lt"/>
              </a:defRPr>
            </a:lvl6pPr>
            <a:lvl7pPr marL="1706400" indent="-284400">
              <a:lnSpc>
                <a:spcPts val="2100"/>
              </a:lnSpc>
              <a:spcBef>
                <a:spcPts val="1000"/>
              </a:spcBef>
              <a:defRPr sz="1800" baseline="0">
                <a:latin typeface="+mn-lt"/>
              </a:defRPr>
            </a:lvl7pPr>
            <a:lvl8pPr marL="1990800" indent="-284400">
              <a:lnSpc>
                <a:spcPts val="2100"/>
              </a:lnSpc>
              <a:spcBef>
                <a:spcPts val="1000"/>
              </a:spcBef>
              <a:defRPr sz="1800" baseline="0">
                <a:latin typeface="+mn-lt"/>
              </a:defRPr>
            </a:lvl8pPr>
            <a:lvl9pPr marL="2275200" indent="-284400">
              <a:lnSpc>
                <a:spcPts val="2100"/>
              </a:lnSpc>
              <a:spcBef>
                <a:spcPts val="1000"/>
              </a:spcBef>
              <a:defRPr sz="1800" baseline="0">
                <a:latin typeface="+mn-lt"/>
              </a:defRPr>
            </a:lvl9pPr>
          </a:lstStyle>
          <a:p>
            <a:pPr lvl="0"/>
            <a:r>
              <a:rPr lang="de-DE"/>
              <a:t>Erste Ebene</a:t>
            </a:r>
          </a:p>
          <a:p>
            <a:pPr lvl="2"/>
            <a:r>
              <a:rPr lang="de-DE"/>
              <a:t>Zweite Ebene</a:t>
            </a:r>
          </a:p>
          <a:p>
            <a:pPr lvl="3"/>
            <a:r>
              <a:rPr lang="de-DE"/>
              <a:t>Dritte Ebene</a:t>
            </a:r>
          </a:p>
          <a:p>
            <a:pPr lvl="4"/>
            <a:r>
              <a:rPr lang="de-DE"/>
              <a:t>Vierte Ebene</a:t>
            </a:r>
          </a:p>
          <a:p>
            <a:pPr lvl="5"/>
            <a:r>
              <a:rPr lang="de-DE"/>
              <a:t>Fünfte Ebene</a:t>
            </a:r>
          </a:p>
          <a:p>
            <a:pPr lvl="6"/>
            <a:r>
              <a:rPr lang="de-DE"/>
              <a:t>Sechste Ebene</a:t>
            </a:r>
          </a:p>
          <a:p>
            <a:pPr lvl="7"/>
            <a:r>
              <a:rPr lang="de-DE"/>
              <a:t>Siebte Ebene</a:t>
            </a:r>
          </a:p>
          <a:p>
            <a:pPr lvl="8"/>
            <a:r>
              <a:rPr lang="de-DE"/>
              <a:t>Achte Ebene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39748" y="729250"/>
            <a:ext cx="8064502" cy="411369"/>
          </a:xfrm>
        </p:spPr>
        <p:txBody>
          <a:bodyPr wrap="none"/>
          <a:lstStyle/>
          <a:p>
            <a:r>
              <a:rPr lang="de-CH"/>
              <a:t>Mastertitelformat bearbeiten</a:t>
            </a:r>
            <a:endParaRPr lang="en-GB"/>
          </a:p>
        </p:txBody>
      </p:sp>
      <p:sp>
        <p:nvSpPr>
          <p:cNvPr id="13" name="Datumsplatzhalter 12">
            <a:extLst>
              <a:ext uri="{FF2B5EF4-FFF2-40B4-BE49-F238E27FC236}">
                <a16:creationId xmlns:a16="http://schemas.microsoft.com/office/drawing/2014/main" id="{9358843A-C4C7-4811-BED9-DBA63B358B4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19C1DBD-5E4A-4FA5-BDAB-EEF4A6DADCC0}" type="datetime1">
              <a:rPr lang="de-DE" smtClean="0"/>
              <a:t>17.11.2024</a:t>
            </a:fld>
            <a:endParaRPr lang="de-DE"/>
          </a:p>
        </p:txBody>
      </p:sp>
      <p:sp>
        <p:nvSpPr>
          <p:cNvPr id="14" name="Fußzeilenplatzhalter 13">
            <a:extLst>
              <a:ext uri="{FF2B5EF4-FFF2-40B4-BE49-F238E27FC236}">
                <a16:creationId xmlns:a16="http://schemas.microsoft.com/office/drawing/2014/main" id="{A1121AD4-C955-472C-9B34-D8BAC406434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de-DE"/>
              <a:t>ICS-HSG</a:t>
            </a:r>
          </a:p>
        </p:txBody>
      </p:sp>
      <p:sp>
        <p:nvSpPr>
          <p:cNvPr id="15" name="Foliennummernplatzhalter 14">
            <a:extLst>
              <a:ext uri="{FF2B5EF4-FFF2-40B4-BE49-F238E27FC236}">
                <a16:creationId xmlns:a16="http://schemas.microsoft.com/office/drawing/2014/main" id="{CD4C5BC8-E23F-4949-94E3-0AAFEFC5286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C43A00-C0E5-F64E-B7F3-B20E065A2C7A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9351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ihandform: Form 25">
            <a:extLst>
              <a:ext uri="{FF2B5EF4-FFF2-40B4-BE49-F238E27FC236}">
                <a16:creationId xmlns:a16="http://schemas.microsoft.com/office/drawing/2014/main" id="{50C66745-AD63-46D3-91AF-72BE6979D8D8}"/>
              </a:ext>
            </a:extLst>
          </p:cNvPr>
          <p:cNvSpPr/>
          <p:nvPr userDrawn="1"/>
        </p:nvSpPr>
        <p:spPr>
          <a:xfrm>
            <a:off x="0" y="-151391"/>
            <a:ext cx="9144000" cy="5143500"/>
          </a:xfrm>
          <a:custGeom>
            <a:avLst/>
            <a:gdLst>
              <a:gd name="connsiteX0" fmla="*/ 0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453906 h 5143500"/>
              <a:gd name="connsiteX3" fmla="*/ 5748398 w 9144000"/>
              <a:gd name="connsiteY3" fmla="*/ 1289643 h 5143500"/>
              <a:gd name="connsiteX4" fmla="*/ 6249560 w 9144000"/>
              <a:gd name="connsiteY4" fmla="*/ 3963138 h 5143500"/>
              <a:gd name="connsiteX5" fmla="*/ 9144000 w 9144000"/>
              <a:gd name="connsiteY5" fmla="*/ 4239640 h 5143500"/>
              <a:gd name="connsiteX6" fmla="*/ 9144000 w 9144000"/>
              <a:gd name="connsiteY6" fmla="*/ 5143500 h 5143500"/>
              <a:gd name="connsiteX7" fmla="*/ 0 w 9144000"/>
              <a:gd name="connsiteY7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0">
                <a:moveTo>
                  <a:pt x="0" y="0"/>
                </a:moveTo>
                <a:lnTo>
                  <a:pt x="9144000" y="0"/>
                </a:lnTo>
                <a:lnTo>
                  <a:pt x="9144000" y="453906"/>
                </a:lnTo>
                <a:lnTo>
                  <a:pt x="5748398" y="1289643"/>
                </a:lnTo>
                <a:lnTo>
                  <a:pt x="6249560" y="3963138"/>
                </a:lnTo>
                <a:lnTo>
                  <a:pt x="9144000" y="423964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FAD15927-0B76-484F-B9F5-0F2A908859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730729" y="1949600"/>
            <a:ext cx="2481287" cy="2755631"/>
          </a:xfrm>
          <a:custGeom>
            <a:avLst/>
            <a:gdLst>
              <a:gd name="connsiteX0" fmla="*/ 0 w 2481287"/>
              <a:gd name="connsiteY0" fmla="*/ 0 h 2755631"/>
              <a:gd name="connsiteX1" fmla="*/ 87497 w 2481287"/>
              <a:gd name="connsiteY1" fmla="*/ 0 h 2755631"/>
              <a:gd name="connsiteX2" fmla="*/ 532018 w 2481287"/>
              <a:gd name="connsiteY2" fmla="*/ 2371341 h 2755631"/>
              <a:gd name="connsiteX3" fmla="*/ 2481287 w 2481287"/>
              <a:gd name="connsiteY3" fmla="*/ 2557552 h 2755631"/>
              <a:gd name="connsiteX4" fmla="*/ 2481287 w 2481287"/>
              <a:gd name="connsiteY4" fmla="*/ 2755631 h 2755631"/>
              <a:gd name="connsiteX5" fmla="*/ 0 w 2481287"/>
              <a:gd name="connsiteY5" fmla="*/ 2755631 h 2755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1287" h="2755631">
                <a:moveTo>
                  <a:pt x="0" y="0"/>
                </a:moveTo>
                <a:lnTo>
                  <a:pt x="87497" y="0"/>
                </a:lnTo>
                <a:lnTo>
                  <a:pt x="532018" y="2371341"/>
                </a:lnTo>
                <a:lnTo>
                  <a:pt x="2481287" y="2557552"/>
                </a:lnTo>
                <a:lnTo>
                  <a:pt x="2481287" y="2755631"/>
                </a:lnTo>
                <a:lnTo>
                  <a:pt x="0" y="2755631"/>
                </a:lnTo>
                <a:close/>
              </a:path>
            </a:pathLst>
          </a:custGeom>
        </p:spPr>
      </p:pic>
      <p:sp>
        <p:nvSpPr>
          <p:cNvPr id="29" name="Titel 2">
            <a:extLst>
              <a:ext uri="{FF2B5EF4-FFF2-40B4-BE49-F238E27FC236}">
                <a16:creationId xmlns:a16="http://schemas.microsoft.com/office/drawing/2014/main" id="{07DB7A25-2D45-4530-B352-72872D010C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1204714"/>
            <a:ext cx="4518700" cy="1686263"/>
          </a:xfrm>
        </p:spPr>
        <p:txBody>
          <a:bodyPr anchor="b"/>
          <a:lstStyle>
            <a:lvl1pPr>
              <a:defRPr sz="4000" b="0">
                <a:latin typeface="Gill Sans Nova Light" panose="020B0302020104020203" pitchFamily="34" charset="0"/>
              </a:defRPr>
            </a:lvl1pPr>
          </a:lstStyle>
          <a:p>
            <a:r>
              <a:rPr lang="en-US" noProof="0"/>
              <a:t>Title placeholder</a:t>
            </a:r>
          </a:p>
        </p:txBody>
      </p:sp>
      <p:sp>
        <p:nvSpPr>
          <p:cNvPr id="30" name="Inhaltsplatzhalter 5">
            <a:extLst>
              <a:ext uri="{FF2B5EF4-FFF2-40B4-BE49-F238E27FC236}">
                <a16:creationId xmlns:a16="http://schemas.microsoft.com/office/drawing/2014/main" id="{066A8D03-CD39-4F89-8162-A97B7CF5D95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7999" y="3123866"/>
            <a:ext cx="4518700" cy="134143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noProof="0"/>
              <a:t>Placeholder for subtitle, contact information, date etc.</a:t>
            </a:r>
          </a:p>
        </p:txBody>
      </p:sp>
      <p:sp>
        <p:nvSpPr>
          <p:cNvPr id="18" name="Bildplatzhalter 17">
            <a:extLst>
              <a:ext uri="{FF2B5EF4-FFF2-40B4-BE49-F238E27FC236}">
                <a16:creationId xmlns:a16="http://schemas.microsoft.com/office/drawing/2014/main" id="{CE66955E-0BC6-4E77-9B70-B03B43501DB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772152" y="786429"/>
            <a:ext cx="3386845" cy="3822698"/>
          </a:xfrm>
          <a:custGeom>
            <a:avLst/>
            <a:gdLst>
              <a:gd name="connsiteX0" fmla="*/ 3386845 w 3386845"/>
              <a:gd name="connsiteY0" fmla="*/ 0 h 3822698"/>
              <a:gd name="connsiteX1" fmla="*/ 3386845 w 3386845"/>
              <a:gd name="connsiteY1" fmla="*/ 3822698 h 3822698"/>
              <a:gd name="connsiteX2" fmla="*/ 3167140 w 3386845"/>
              <a:gd name="connsiteY2" fmla="*/ 3822698 h 3822698"/>
              <a:gd name="connsiteX3" fmla="*/ 467964 w 3386845"/>
              <a:gd name="connsiteY3" fmla="*/ 3582358 h 3822698"/>
              <a:gd name="connsiteX4" fmla="*/ 0 w 3386845"/>
              <a:gd name="connsiteY4" fmla="*/ 873668 h 3822698"/>
              <a:gd name="connsiteX5" fmla="*/ 0 w 3386845"/>
              <a:gd name="connsiteY5" fmla="*/ 844319 h 382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6845" h="3822698">
                <a:moveTo>
                  <a:pt x="3386845" y="0"/>
                </a:moveTo>
                <a:lnTo>
                  <a:pt x="3386845" y="3822698"/>
                </a:lnTo>
                <a:lnTo>
                  <a:pt x="3167140" y="3822698"/>
                </a:lnTo>
                <a:lnTo>
                  <a:pt x="467964" y="3582358"/>
                </a:lnTo>
                <a:lnTo>
                  <a:pt x="0" y="873668"/>
                </a:lnTo>
                <a:lnTo>
                  <a:pt x="0" y="844319"/>
                </a:lnTo>
                <a:close/>
              </a:path>
            </a:pathLst>
          </a:custGeom>
          <a:pattFill prst="wdUpDiag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(Click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add</a:t>
            </a:r>
            <a:r>
              <a:rPr lang="de-DE"/>
              <a:t> a </a:t>
            </a:r>
            <a:r>
              <a:rPr lang="de-DE" err="1"/>
              <a:t>picture</a:t>
            </a:r>
            <a:r>
              <a:rPr lang="de-DE"/>
              <a:t>)</a:t>
            </a: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7ACC6FF3-DF98-4F66-A5CD-D09A8C963719}"/>
              </a:ext>
            </a:extLst>
          </p:cNvPr>
          <p:cNvSpPr txBox="1"/>
          <p:nvPr/>
        </p:nvSpPr>
        <p:spPr>
          <a:xfrm>
            <a:off x="828000" y="4613375"/>
            <a:ext cx="1997563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00" noProof="0">
                <a:solidFill>
                  <a:schemeClr val="tx1"/>
                </a:solidFill>
              </a:rPr>
              <a:t>From insight to impact</a:t>
            </a:r>
          </a:p>
        </p:txBody>
      </p:sp>
      <p:pic>
        <p:nvPicPr>
          <p:cNvPr id="9" name="Rectangle 2" descr="{&quot;templafy&quot;:{&quot;id&quot;:&quot;b9ddadaa-0495-446c-a774-3deec88f84b2&quot;}}">
            <a:extLst>
              <a:ext uri="{FF2B5EF4-FFF2-40B4-BE49-F238E27FC236}">
                <a16:creationId xmlns:a16="http://schemas.microsoft.com/office/drawing/2014/main" id="{98C16689-5F42-4888-9DF2-4ABEA7425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999" y="313025"/>
            <a:ext cx="2221200" cy="4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516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kating, building, ramp, board&#10;&#10;Description automatically generated">
            <a:extLst>
              <a:ext uri="{FF2B5EF4-FFF2-40B4-BE49-F238E27FC236}">
                <a16:creationId xmlns:a16="http://schemas.microsoft.com/office/drawing/2014/main" id="{71655C6F-D683-4181-8A76-C2CF9E2F41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763"/>
          <a:stretch/>
        </p:blipFill>
        <p:spPr>
          <a:xfrm>
            <a:off x="5963683" y="0"/>
            <a:ext cx="3180318" cy="5143500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2FAFF1B-D695-4F04-8B58-692674CF4A5C}"/>
              </a:ext>
            </a:extLst>
          </p:cNvPr>
          <p:cNvSpPr>
            <a:spLocks noChangeAspect="1"/>
          </p:cNvSpPr>
          <p:nvPr/>
        </p:nvSpPr>
        <p:spPr>
          <a:xfrm>
            <a:off x="8570473" y="4701166"/>
            <a:ext cx="213389" cy="233831"/>
          </a:xfrm>
          <a:custGeom>
            <a:avLst/>
            <a:gdLst>
              <a:gd name="connsiteX0" fmla="*/ 0 w 3106057"/>
              <a:gd name="connsiteY0" fmla="*/ 711200 h 3403600"/>
              <a:gd name="connsiteX1" fmla="*/ 3106057 w 3106057"/>
              <a:gd name="connsiteY1" fmla="*/ 0 h 3403600"/>
              <a:gd name="connsiteX2" fmla="*/ 3106057 w 3106057"/>
              <a:gd name="connsiteY2" fmla="*/ 3403600 h 3403600"/>
              <a:gd name="connsiteX3" fmla="*/ 449943 w 3106057"/>
              <a:gd name="connsiteY3" fmla="*/ 3222171 h 3403600"/>
              <a:gd name="connsiteX4" fmla="*/ 0 w 3106057"/>
              <a:gd name="connsiteY4" fmla="*/ 711200 h 340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6057" h="3403600">
                <a:moveTo>
                  <a:pt x="0" y="711200"/>
                </a:moveTo>
                <a:lnTo>
                  <a:pt x="3106057" y="0"/>
                </a:lnTo>
                <a:lnTo>
                  <a:pt x="3106057" y="3403600"/>
                </a:lnTo>
                <a:lnTo>
                  <a:pt x="449943" y="3222171"/>
                </a:lnTo>
                <a:lnTo>
                  <a:pt x="0" y="7112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F3237B-A6D8-401E-A0E8-75ED37DDC0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775" y="1276350"/>
            <a:ext cx="5292724" cy="3203575"/>
          </a:xfrm>
        </p:spPr>
        <p:txBody>
          <a:bodyPr>
            <a:normAutofit/>
          </a:bodyPr>
          <a:lstStyle>
            <a:lvl1pPr marL="396000" indent="-396000">
              <a:spcAft>
                <a:spcPts val="600"/>
              </a:spcAft>
              <a:buFont typeface="+mj-lt"/>
              <a:buAutoNum type="arabicPeriod"/>
              <a:defRPr sz="1600"/>
            </a:lvl1pPr>
            <a:lvl2pPr marL="342900" indent="-342900">
              <a:spcAft>
                <a:spcPts val="600"/>
              </a:spcAft>
              <a:buFont typeface="+mj-lt"/>
              <a:buAutoNum type="arabicPeriod"/>
              <a:defRPr sz="1600"/>
            </a:lvl2pPr>
            <a:lvl3pPr marL="342900" indent="-342900">
              <a:spcAft>
                <a:spcPts val="600"/>
              </a:spcAft>
              <a:buFont typeface="+mj-lt"/>
              <a:buAutoNum type="arabicPeriod"/>
              <a:defRPr sz="1600"/>
            </a:lvl3pPr>
            <a:lvl4pPr marL="342900" indent="-342900">
              <a:spcAft>
                <a:spcPts val="600"/>
              </a:spcAft>
              <a:buFont typeface="+mj-lt"/>
              <a:buAutoNum type="arabicPeriod"/>
              <a:defRPr sz="1600"/>
            </a:lvl4pPr>
            <a:lvl5pPr marL="342900" indent="-342900">
              <a:spcAft>
                <a:spcPts val="600"/>
              </a:spcAft>
              <a:buFont typeface="+mj-lt"/>
              <a:buAutoNum type="arabicPeriod"/>
              <a:defRPr sz="1600"/>
            </a:lvl5pPr>
          </a:lstStyle>
          <a:p>
            <a:pPr lvl="0"/>
            <a:r>
              <a:rPr lang="de-DE"/>
              <a:t>First item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4CDDE-58C2-4810-8B30-D17CF249E28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936974457" name="Rectangle 10" descr="{&quot;templafy&quot;:{&quot;id&quot;:&quot;983d3f15-dbac-4adc-ac60-bc0247138669&quot;}}" hidden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775" y="4668427"/>
            <a:ext cx="1036800" cy="306000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F9D94E7-5503-4A78-9A9D-3BC60709B2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5" y="376238"/>
            <a:ext cx="5292725" cy="609662"/>
          </a:xfrm>
        </p:spPr>
        <p:txBody>
          <a:bodyPr anchor="t"/>
          <a:lstStyle>
            <a:lvl1pPr>
              <a:defRPr>
                <a:latin typeface="+mj-lt"/>
              </a:defRPr>
            </a:lvl1pPr>
          </a:lstStyle>
          <a:p>
            <a:r>
              <a:rPr lang="en-US" noProof="0"/>
              <a:t>Agenda Title placeholder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A444DF1-FB08-4892-B960-CC1A107898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47143" y="4767262"/>
            <a:ext cx="2004356" cy="184335"/>
          </a:xfrm>
          <a:prstGeom prst="rect">
            <a:avLst/>
          </a:prstGeom>
        </p:spPr>
        <p:txBody>
          <a:bodyPr/>
          <a:lstStyle>
            <a:lvl1pPr algn="r">
              <a:defRPr sz="800"/>
            </a:lvl1pPr>
          </a:lstStyle>
          <a:p>
            <a:fld id="{B57B5CD7-A0CA-4D38-BBC7-2C00C2D8EDD2}" type="datetime6">
              <a:rPr lang="de-CH" smtClean="0"/>
              <a:t>November 24</a:t>
            </a:fld>
            <a:endParaRPr lang="de-DE"/>
          </a:p>
        </p:txBody>
      </p:sp>
      <p:pic>
        <p:nvPicPr>
          <p:cNvPr id="13" name="Rectangle 11" descr="{&quot;templafy&quot;:{&quot;id&quot;:&quot;132fdc2d-0d58-46db-a0cb-916ce7270cac&quot;}}">
            <a:extLst>
              <a:ext uri="{FF2B5EF4-FFF2-40B4-BE49-F238E27FC236}">
                <a16:creationId xmlns:a16="http://schemas.microsoft.com/office/drawing/2014/main" id="{BBAB33F5-93EF-4448-89CD-5EFFC7AC047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56400" y="4704059"/>
            <a:ext cx="1026000" cy="2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94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piteltrenner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B88CA-EB6E-49E8-8E20-86448C5223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48000" y="376238"/>
            <a:ext cx="7237225" cy="2496171"/>
          </a:xfrm>
        </p:spPr>
        <p:txBody>
          <a:bodyPr anchor="b">
            <a:normAutofit/>
          </a:bodyPr>
          <a:lstStyle>
            <a:lvl1pPr marL="0" indent="0" algn="l">
              <a:lnSpc>
                <a:spcPts val="5200"/>
              </a:lnSpc>
              <a:buFont typeface="+mj-lt"/>
              <a:buNone/>
              <a:defRPr sz="5000">
                <a:solidFill>
                  <a:schemeClr val="bg2"/>
                </a:solidFill>
                <a:latin typeface="Gill Sans Nova Light" panose="020B0302020104020203" pitchFamily="34" charset="0"/>
              </a:defRPr>
            </a:lvl1pPr>
          </a:lstStyle>
          <a:p>
            <a:r>
              <a:rPr lang="en-US" noProof="0"/>
              <a:t>Section Title placeholder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82261-379D-435B-BB30-A2A9B6CF3E6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48000" y="3001618"/>
            <a:ext cx="6025617" cy="1478308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Sub-section Title placeholder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A3A5247-554A-42FF-BCCF-A11D65465AA4}"/>
              </a:ext>
            </a:extLst>
          </p:cNvPr>
          <p:cNvSpPr>
            <a:spLocks noChangeAspect="1"/>
          </p:cNvSpPr>
          <p:nvPr/>
        </p:nvSpPr>
        <p:spPr>
          <a:xfrm>
            <a:off x="4572001" y="3166310"/>
            <a:ext cx="4572000" cy="5009983"/>
          </a:xfrm>
          <a:custGeom>
            <a:avLst/>
            <a:gdLst>
              <a:gd name="connsiteX0" fmla="*/ 0 w 3106057"/>
              <a:gd name="connsiteY0" fmla="*/ 711200 h 3403600"/>
              <a:gd name="connsiteX1" fmla="*/ 3106057 w 3106057"/>
              <a:gd name="connsiteY1" fmla="*/ 0 h 3403600"/>
              <a:gd name="connsiteX2" fmla="*/ 3106057 w 3106057"/>
              <a:gd name="connsiteY2" fmla="*/ 3403600 h 3403600"/>
              <a:gd name="connsiteX3" fmla="*/ 449943 w 3106057"/>
              <a:gd name="connsiteY3" fmla="*/ 3222171 h 3403600"/>
              <a:gd name="connsiteX4" fmla="*/ 0 w 3106057"/>
              <a:gd name="connsiteY4" fmla="*/ 711200 h 340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6057" h="3403600">
                <a:moveTo>
                  <a:pt x="0" y="711200"/>
                </a:moveTo>
                <a:lnTo>
                  <a:pt x="3106057" y="0"/>
                </a:lnTo>
                <a:lnTo>
                  <a:pt x="3106057" y="3403600"/>
                </a:lnTo>
                <a:lnTo>
                  <a:pt x="449943" y="3222171"/>
                </a:lnTo>
                <a:lnTo>
                  <a:pt x="0" y="7112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7247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piteltrenner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DC68F798-C07C-4BF8-8573-0552735B83E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9144000" cy="5143500"/>
          </a:xfrm>
          <a:pattFill prst="wdUpDiag">
            <a:fgClr>
              <a:schemeClr val="accent1"/>
            </a:fgClr>
            <a:bgClr>
              <a:schemeClr val="bg1"/>
            </a:bgClr>
          </a:patt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(click to add a picture)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086A8A6-B06D-46A2-BCC7-BE87EF4B48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48000" y="376238"/>
            <a:ext cx="7237225" cy="2496171"/>
          </a:xfrm>
        </p:spPr>
        <p:txBody>
          <a:bodyPr anchor="b">
            <a:normAutofit/>
          </a:bodyPr>
          <a:lstStyle>
            <a:lvl1pPr marL="0" indent="0" algn="l">
              <a:lnSpc>
                <a:spcPts val="5200"/>
              </a:lnSpc>
              <a:buFont typeface="+mj-lt"/>
              <a:buNone/>
              <a:defRPr sz="500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r>
              <a:rPr lang="en-US" noProof="0"/>
              <a:t>Section Title placeholder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046345E-A7CE-41CD-A50F-C13F46D2992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48000" y="3001618"/>
            <a:ext cx="6025617" cy="1478308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Sub-section 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2251138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2FAFF1B-D695-4F04-8B58-692674CF4A5C}"/>
              </a:ext>
            </a:extLst>
          </p:cNvPr>
          <p:cNvSpPr>
            <a:spLocks noChangeAspect="1"/>
          </p:cNvSpPr>
          <p:nvPr/>
        </p:nvSpPr>
        <p:spPr>
          <a:xfrm>
            <a:off x="8570473" y="4701166"/>
            <a:ext cx="213389" cy="233831"/>
          </a:xfrm>
          <a:custGeom>
            <a:avLst/>
            <a:gdLst>
              <a:gd name="connsiteX0" fmla="*/ 0 w 3106057"/>
              <a:gd name="connsiteY0" fmla="*/ 711200 h 3403600"/>
              <a:gd name="connsiteX1" fmla="*/ 3106057 w 3106057"/>
              <a:gd name="connsiteY1" fmla="*/ 0 h 3403600"/>
              <a:gd name="connsiteX2" fmla="*/ 3106057 w 3106057"/>
              <a:gd name="connsiteY2" fmla="*/ 3403600 h 3403600"/>
              <a:gd name="connsiteX3" fmla="*/ 449943 w 3106057"/>
              <a:gd name="connsiteY3" fmla="*/ 3222171 h 3403600"/>
              <a:gd name="connsiteX4" fmla="*/ 0 w 3106057"/>
              <a:gd name="connsiteY4" fmla="*/ 711200 h 340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6057" h="3403600">
                <a:moveTo>
                  <a:pt x="0" y="711200"/>
                </a:moveTo>
                <a:lnTo>
                  <a:pt x="3106057" y="0"/>
                </a:lnTo>
                <a:lnTo>
                  <a:pt x="3106057" y="3403600"/>
                </a:lnTo>
                <a:lnTo>
                  <a:pt x="449943" y="3222171"/>
                </a:lnTo>
                <a:lnTo>
                  <a:pt x="0" y="7112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9D5294-8509-42D7-B32F-8FB3BCBBB9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5" y="256098"/>
            <a:ext cx="8426450" cy="282918"/>
          </a:xfrm>
        </p:spPr>
        <p:txBody>
          <a:bodyPr/>
          <a:lstStyle>
            <a:lvl1pPr>
              <a:defRPr sz="2200" b="1"/>
            </a:lvl1pPr>
          </a:lstStyle>
          <a:p>
            <a:r>
              <a:rPr lang="de-DE"/>
              <a:t>1)  Title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DFF60-9E69-4915-A0DD-67FF253288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58775" y="1119673"/>
            <a:ext cx="8426450" cy="3360252"/>
          </a:xfrm>
        </p:spPr>
        <p:txBody>
          <a:bodyPr wrap="square">
            <a:normAutofit/>
          </a:bodyPr>
          <a:lstStyle>
            <a:lvl1pPr marL="0">
              <a:defRPr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CB9FAC9-1E0D-44F5-8B7F-C8D103F4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70473" y="4767263"/>
            <a:ext cx="214752" cy="27384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559FC98-AF75-4A00-A03C-DF9FEBF6BCB9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02808710" name="Rectangle 11" descr="{&quot;templafy&quot;:{&quot;id&quot;:&quot;e5775ba5-436d-452a-8e7d-796ebe69e640&quot;}}" hidden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4668427"/>
            <a:ext cx="1036800" cy="30600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1F838CE-35AD-CA4A-A027-D770340A4D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58774" y="539015"/>
            <a:ext cx="8425087" cy="365760"/>
          </a:xfrm>
        </p:spPr>
        <p:txBody>
          <a:bodyPr/>
          <a:lstStyle>
            <a:lvl1pPr>
              <a:defRPr lang="en-US" sz="22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79387" indent="0">
              <a:buNone/>
              <a:defRPr/>
            </a:lvl2pPr>
          </a:lstStyle>
          <a:p>
            <a:pPr lvl="0"/>
            <a:r>
              <a:rPr lang="en-US"/>
              <a:t>1.1 Subtitle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6E26C75-04FF-F843-B0EC-55BB6C9D627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58774" y="4489550"/>
            <a:ext cx="8425086" cy="187325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pPr lvl="0"/>
            <a:r>
              <a:rPr lang="en-US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415411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2FAFF1B-D695-4F04-8B58-692674CF4A5C}"/>
              </a:ext>
            </a:extLst>
          </p:cNvPr>
          <p:cNvSpPr>
            <a:spLocks noChangeAspect="1"/>
          </p:cNvSpPr>
          <p:nvPr/>
        </p:nvSpPr>
        <p:spPr>
          <a:xfrm>
            <a:off x="8570473" y="4701166"/>
            <a:ext cx="213389" cy="233831"/>
          </a:xfrm>
          <a:custGeom>
            <a:avLst/>
            <a:gdLst>
              <a:gd name="connsiteX0" fmla="*/ 0 w 3106057"/>
              <a:gd name="connsiteY0" fmla="*/ 711200 h 3403600"/>
              <a:gd name="connsiteX1" fmla="*/ 3106057 w 3106057"/>
              <a:gd name="connsiteY1" fmla="*/ 0 h 3403600"/>
              <a:gd name="connsiteX2" fmla="*/ 3106057 w 3106057"/>
              <a:gd name="connsiteY2" fmla="*/ 3403600 h 3403600"/>
              <a:gd name="connsiteX3" fmla="*/ 449943 w 3106057"/>
              <a:gd name="connsiteY3" fmla="*/ 3222171 h 3403600"/>
              <a:gd name="connsiteX4" fmla="*/ 0 w 3106057"/>
              <a:gd name="connsiteY4" fmla="*/ 711200 h 340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6057" h="3403600">
                <a:moveTo>
                  <a:pt x="0" y="711200"/>
                </a:moveTo>
                <a:lnTo>
                  <a:pt x="3106057" y="0"/>
                </a:lnTo>
                <a:lnTo>
                  <a:pt x="3106057" y="3403600"/>
                </a:lnTo>
                <a:lnTo>
                  <a:pt x="449943" y="3222171"/>
                </a:lnTo>
                <a:lnTo>
                  <a:pt x="0" y="7112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9D5294-8509-42D7-B32F-8FB3BCBBB9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5" y="256098"/>
            <a:ext cx="8426450" cy="282918"/>
          </a:xfrm>
        </p:spPr>
        <p:txBody>
          <a:bodyPr/>
          <a:lstStyle>
            <a:lvl1pPr>
              <a:defRPr sz="2200" b="1"/>
            </a:lvl1pPr>
          </a:lstStyle>
          <a:p>
            <a:r>
              <a:rPr lang="de-DE"/>
              <a:t>1)  Title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DFF60-9E69-4915-A0DD-67FF253288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58775" y="605114"/>
            <a:ext cx="8426450" cy="3989942"/>
          </a:xfrm>
        </p:spPr>
        <p:txBody>
          <a:bodyPr wrap="square">
            <a:normAutofit/>
          </a:bodyPr>
          <a:lstStyle>
            <a:lvl1pPr marL="0">
              <a:defRPr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CB9FAC9-1E0D-44F5-8B7F-C8D103F4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70473" y="4767263"/>
            <a:ext cx="214752" cy="27384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559FC98-AF75-4A00-A03C-DF9FEBF6BCB9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02808710" name="Rectangle 11" descr="{&quot;templafy&quot;:{&quot;id&quot;:&quot;e5775ba5-436d-452a-8e7d-796ebe69e640&quot;}}" hidden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4668427"/>
            <a:ext cx="103680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521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2FAFF1B-D695-4F04-8B58-692674CF4A5C}"/>
              </a:ext>
            </a:extLst>
          </p:cNvPr>
          <p:cNvSpPr>
            <a:spLocks noChangeAspect="1"/>
          </p:cNvSpPr>
          <p:nvPr/>
        </p:nvSpPr>
        <p:spPr>
          <a:xfrm>
            <a:off x="8570473" y="4701166"/>
            <a:ext cx="213389" cy="233831"/>
          </a:xfrm>
          <a:custGeom>
            <a:avLst/>
            <a:gdLst>
              <a:gd name="connsiteX0" fmla="*/ 0 w 3106057"/>
              <a:gd name="connsiteY0" fmla="*/ 711200 h 3403600"/>
              <a:gd name="connsiteX1" fmla="*/ 3106057 w 3106057"/>
              <a:gd name="connsiteY1" fmla="*/ 0 h 3403600"/>
              <a:gd name="connsiteX2" fmla="*/ 3106057 w 3106057"/>
              <a:gd name="connsiteY2" fmla="*/ 3403600 h 3403600"/>
              <a:gd name="connsiteX3" fmla="*/ 449943 w 3106057"/>
              <a:gd name="connsiteY3" fmla="*/ 3222171 h 3403600"/>
              <a:gd name="connsiteX4" fmla="*/ 0 w 3106057"/>
              <a:gd name="connsiteY4" fmla="*/ 711200 h 340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6057" h="3403600">
                <a:moveTo>
                  <a:pt x="0" y="711200"/>
                </a:moveTo>
                <a:lnTo>
                  <a:pt x="3106057" y="0"/>
                </a:lnTo>
                <a:lnTo>
                  <a:pt x="3106057" y="3403600"/>
                </a:lnTo>
                <a:lnTo>
                  <a:pt x="449943" y="3222171"/>
                </a:lnTo>
                <a:lnTo>
                  <a:pt x="0" y="7112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9D5294-8509-42D7-B32F-8FB3BCBBB9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5" y="256098"/>
            <a:ext cx="8426450" cy="282918"/>
          </a:xfrm>
        </p:spPr>
        <p:txBody>
          <a:bodyPr/>
          <a:lstStyle>
            <a:lvl1pPr>
              <a:defRPr sz="2200" b="1"/>
            </a:lvl1pPr>
          </a:lstStyle>
          <a:p>
            <a:r>
              <a:rPr lang="de-DE"/>
              <a:t>1)  Title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DFF60-9E69-4915-A0DD-67FF253288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58775" y="1119673"/>
            <a:ext cx="8426450" cy="2598467"/>
          </a:xfrm>
        </p:spPr>
        <p:txBody>
          <a:bodyPr wrap="square">
            <a:normAutofit/>
          </a:bodyPr>
          <a:lstStyle>
            <a:lvl1pPr marL="0">
              <a:defRPr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CB9FAC9-1E0D-44F5-8B7F-C8D103F4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70473" y="4767263"/>
            <a:ext cx="214752" cy="27384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559FC98-AF75-4A00-A03C-DF9FEBF6BCB9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02808710" name="Rectangle 11" descr="{&quot;templafy&quot;:{&quot;id&quot;:&quot;e5775ba5-436d-452a-8e7d-796ebe69e640&quot;}}" hidden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4668427"/>
            <a:ext cx="1036800" cy="30600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1F838CE-35AD-CA4A-A027-D770340A4D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58774" y="539015"/>
            <a:ext cx="8425087" cy="365760"/>
          </a:xfrm>
        </p:spPr>
        <p:txBody>
          <a:bodyPr/>
          <a:lstStyle>
            <a:lvl1pPr>
              <a:defRPr lang="en-US" sz="22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79387" indent="0">
              <a:buNone/>
              <a:defRPr/>
            </a:lvl2pPr>
          </a:lstStyle>
          <a:p>
            <a:pPr lvl="0"/>
            <a:r>
              <a:rPr lang="en-US"/>
              <a:t>1.1 Subtitle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6E26C75-04FF-F843-B0EC-55BB6C9D627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58774" y="4489550"/>
            <a:ext cx="8425086" cy="187325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pPr lvl="0"/>
            <a:r>
              <a:rPr lang="en-US"/>
              <a:t>Sources</a:t>
            </a:r>
          </a:p>
        </p:txBody>
      </p:sp>
      <p:sp>
        <p:nvSpPr>
          <p:cNvPr id="11" name="Textplatzhalter 6">
            <a:extLst>
              <a:ext uri="{FF2B5EF4-FFF2-40B4-BE49-F238E27FC236}">
                <a16:creationId xmlns:a16="http://schemas.microsoft.com/office/drawing/2014/main" id="{ED6DE26D-338B-1546-8099-9AA441E0C70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5" y="3836740"/>
            <a:ext cx="8425087" cy="540544"/>
          </a:xfrm>
          <a:solidFill>
            <a:schemeClr val="bg2">
              <a:lumMod val="85000"/>
            </a:schemeClr>
          </a:solidFill>
        </p:spPr>
        <p:txBody>
          <a:bodyPr lIns="576000" tIns="18000" rIns="18000" bIns="18000" anchor="ctr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Punchline</a:t>
            </a:r>
          </a:p>
        </p:txBody>
      </p:sp>
      <p:sp>
        <p:nvSpPr>
          <p:cNvPr id="12" name="Inhaltsplatzhalter 16">
            <a:extLst>
              <a:ext uri="{FF2B5EF4-FFF2-40B4-BE49-F238E27FC236}">
                <a16:creationId xmlns:a16="http://schemas.microsoft.com/office/drawing/2014/main" id="{E739972A-B986-DA4A-ACBF-DC19AEFCA7C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58776" y="3836740"/>
            <a:ext cx="311018" cy="541083"/>
          </a:xfrm>
          <a:prstGeom prst="homePlate">
            <a:avLst>
              <a:gd name="adj" fmla="val 22774"/>
            </a:avLst>
          </a:prstGeom>
          <a:solidFill>
            <a:srgbClr val="00802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270" wrap="square" lIns="0" tIns="0" rIns="0" bIns="0" numCol="1" rtlCol="0" anchor="ctr" anchorCtr="0" compatLnSpc="1">
            <a:prstTxWarp prst="textNoShape">
              <a:avLst/>
            </a:prstTxWarp>
          </a:bodyPr>
          <a:lstStyle>
            <a:lvl1pPr marL="0" indent="0" algn="l">
              <a:buFont typeface="Arial" panose="020B0604020202020204" pitchFamily="34" charset="0"/>
              <a:buNone/>
              <a:defRPr lang="de-DE" sz="750" b="0" dirty="0" smtClean="0">
                <a:solidFill>
                  <a:schemeClr val="bg1"/>
                </a:solidFill>
                <a:latin typeface="+mj-lt"/>
                <a:cs typeface="+mn-cs"/>
              </a:defRPr>
            </a:lvl1pPr>
            <a:lvl2pPr>
              <a:defRPr lang="de-DE" sz="1350" dirty="0" smtClean="0">
                <a:solidFill>
                  <a:schemeClr val="dk1"/>
                </a:solidFill>
                <a:latin typeface="+mn-lt"/>
                <a:cs typeface="+mn-cs"/>
              </a:defRPr>
            </a:lvl2pPr>
            <a:lvl3pPr>
              <a:defRPr lang="de-DE" sz="1350" dirty="0" smtClean="0">
                <a:solidFill>
                  <a:schemeClr val="dk1"/>
                </a:solidFill>
                <a:latin typeface="+mn-lt"/>
                <a:cs typeface="+mn-cs"/>
              </a:defRPr>
            </a:lvl3pPr>
            <a:lvl4pPr>
              <a:defRPr lang="de-DE" sz="1350" dirty="0" smtClean="0">
                <a:solidFill>
                  <a:schemeClr val="dk1"/>
                </a:solidFill>
                <a:latin typeface="+mn-lt"/>
                <a:cs typeface="+mn-cs"/>
              </a:defRPr>
            </a:lvl4pPr>
            <a:lvl5pPr>
              <a:defRPr lang="de-DE" sz="1350" dirty="0">
                <a:solidFill>
                  <a:schemeClr val="dk1"/>
                </a:solidFill>
                <a:latin typeface="+mn-lt"/>
                <a:cs typeface="+mn-cs"/>
              </a:defRPr>
            </a:lvl5pPr>
          </a:lstStyle>
          <a:p>
            <a:pPr marL="0" lvl="0" algn="ctr" defTabSz="58936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402789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501321-794C-47B8-ABDC-7DAF88C9D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5" y="376238"/>
            <a:ext cx="8426450" cy="60966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noProof="0"/>
              <a:t>Placeholder for a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6F94A2-50F8-430F-B46C-2D50472D7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775" y="1276350"/>
            <a:ext cx="8426450" cy="32035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180000" lvl="1" indent="-18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‒"/>
            </a:pPr>
            <a:r>
              <a:rPr lang="de-DE"/>
              <a:t>Mastertextformat bearbeiten</a:t>
            </a:r>
          </a:p>
          <a:p>
            <a:pPr marL="358775" lvl="2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de-DE"/>
              <a:t>Zweite Ebene</a:t>
            </a:r>
          </a:p>
          <a:p>
            <a:pPr marL="539750" lvl="3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</a:pPr>
            <a:r>
              <a:rPr lang="de-DE"/>
              <a:t>Dritte Ebene</a:t>
            </a:r>
          </a:p>
          <a:p>
            <a:pPr marL="7175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</a:pPr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  <a:p>
            <a:pPr lvl="4"/>
            <a:endParaRPr lang="en-US" noProof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9E8F5F7-0767-41DB-A7E9-38E2EEF730E1}"/>
              </a:ext>
            </a:extLst>
          </p:cNvPr>
          <p:cNvSpPr>
            <a:spLocks noChangeAspect="1"/>
          </p:cNvSpPr>
          <p:nvPr/>
        </p:nvSpPr>
        <p:spPr>
          <a:xfrm>
            <a:off x="8570473" y="4701166"/>
            <a:ext cx="213389" cy="233831"/>
          </a:xfrm>
          <a:custGeom>
            <a:avLst/>
            <a:gdLst>
              <a:gd name="connsiteX0" fmla="*/ 0 w 3106057"/>
              <a:gd name="connsiteY0" fmla="*/ 711200 h 3403600"/>
              <a:gd name="connsiteX1" fmla="*/ 3106057 w 3106057"/>
              <a:gd name="connsiteY1" fmla="*/ 0 h 3403600"/>
              <a:gd name="connsiteX2" fmla="*/ 3106057 w 3106057"/>
              <a:gd name="connsiteY2" fmla="*/ 3403600 h 3403600"/>
              <a:gd name="connsiteX3" fmla="*/ 449943 w 3106057"/>
              <a:gd name="connsiteY3" fmla="*/ 3222171 h 3403600"/>
              <a:gd name="connsiteX4" fmla="*/ 0 w 3106057"/>
              <a:gd name="connsiteY4" fmla="*/ 711200 h 340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6057" h="3403600">
                <a:moveTo>
                  <a:pt x="0" y="711200"/>
                </a:moveTo>
                <a:lnTo>
                  <a:pt x="3106057" y="0"/>
                </a:lnTo>
                <a:lnTo>
                  <a:pt x="3106057" y="3403600"/>
                </a:lnTo>
                <a:lnTo>
                  <a:pt x="449943" y="3222171"/>
                </a:lnTo>
                <a:lnTo>
                  <a:pt x="0" y="7112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6C2A0-BCAA-4FD2-BD67-F5225215B6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1600" y="4767263"/>
            <a:ext cx="216000" cy="273844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ctr">
              <a:defRPr sz="800" spc="-30" baseline="0">
                <a:solidFill>
                  <a:schemeClr val="bg2"/>
                </a:solidFill>
              </a:defRPr>
            </a:lvl1pPr>
          </a:lstStyle>
          <a:p>
            <a:fld id="{7559FC98-AF75-4A00-A03C-DF9FEBF6BCB9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Rectangle 11" descr="{&quot;templafy&quot;:{&quot;id&quot;:&quot;132fdc2d-0d58-46db-a0cb-916ce7270cac&quot;}}">
            <a:extLst>
              <a:ext uri="{FF2B5EF4-FFF2-40B4-BE49-F238E27FC236}">
                <a16:creationId xmlns:a16="http://schemas.microsoft.com/office/drawing/2014/main" id="{32CD6D27-B293-4C37-A785-BDB639DCC809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356400" y="4704059"/>
            <a:ext cx="1026000" cy="212400"/>
          </a:xfrm>
          <a:prstGeom prst="rect">
            <a:avLst/>
          </a:prstGeom>
        </p:spPr>
      </p:pic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82702DE-7FC5-499E-AE60-0DC8AAD4A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67953" y="4767262"/>
            <a:ext cx="2004356" cy="184335"/>
          </a:xfrm>
          <a:prstGeom prst="rect">
            <a:avLst/>
          </a:prstGeom>
        </p:spPr>
        <p:txBody>
          <a:bodyPr/>
          <a:lstStyle>
            <a:lvl1pPr algn="ctr">
              <a:defRPr sz="800"/>
            </a:lvl1pPr>
          </a:lstStyle>
          <a:p>
            <a:fld id="{78BEB732-1EAE-4447-B6B5-5E7B232FABE4}" type="datetime6">
              <a:rPr lang="de-CH" smtClean="0"/>
              <a:t>November 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6037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8" r:id="rId2"/>
    <p:sldLayoutId id="2147483689" r:id="rId3"/>
    <p:sldLayoutId id="2147483677" r:id="rId4"/>
    <p:sldLayoutId id="2147483663" r:id="rId5"/>
    <p:sldLayoutId id="2147483686" r:id="rId6"/>
    <p:sldLayoutId id="2147483662" r:id="rId7"/>
    <p:sldLayoutId id="2147483727" r:id="rId8"/>
    <p:sldLayoutId id="2147483724" r:id="rId9"/>
    <p:sldLayoutId id="2147483725" r:id="rId10"/>
    <p:sldLayoutId id="2147483673" r:id="rId11"/>
    <p:sldLayoutId id="2147483680" r:id="rId12"/>
    <p:sldLayoutId id="2147483678" r:id="rId13"/>
    <p:sldLayoutId id="2147483679" r:id="rId14"/>
    <p:sldLayoutId id="2147483675" r:id="rId15"/>
    <p:sldLayoutId id="2147483683" r:id="rId16"/>
    <p:sldLayoutId id="2147483667" r:id="rId17"/>
    <p:sldLayoutId id="2147483681" r:id="rId18"/>
    <p:sldLayoutId id="2147483703" r:id="rId19"/>
    <p:sldLayoutId id="2147483705" r:id="rId20"/>
    <p:sldLayoutId id="2147483707" r:id="rId21"/>
    <p:sldLayoutId id="2147483726" r:id="rId2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-179388" algn="l" defTabSz="6858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 panose="020B0604020202020204" pitchFamily="34" charset="0"/>
        <a:buChar char="‒"/>
        <a:defRPr lang="de-DE" sz="1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539750" indent="-179388" algn="l" defTabSz="6858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 panose="020B0604020202020204" pitchFamily="34" charset="0"/>
        <a:buChar char="•"/>
        <a:defRPr lang="de-DE" sz="14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7550" indent="-179388" algn="l" defTabSz="6858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10000"/>
        <a:buFont typeface="Arial" panose="020B0604020202020204" pitchFamily="34" charset="0"/>
        <a:buChar char="◦"/>
        <a:defRPr lang="de-DE" sz="14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898525" indent="-179388" algn="l" defTabSz="6858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10000"/>
        <a:buFont typeface="Arial" panose="020B0604020202020204" pitchFamily="34" charset="0"/>
        <a:buChar char="◦"/>
        <a:defRPr lang="de-DE" sz="14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126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10000"/>
        <a:buFont typeface="Arial" panose="020B0604020202020204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26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10000"/>
        <a:buFont typeface="Arial" panose="020B0604020202020204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6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10000"/>
        <a:buFont typeface="Arial" panose="020B0604020202020204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26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10000"/>
        <a:buFont typeface="Arial" panose="020B0604020202020204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003">
          <p15:clr>
            <a:srgbClr val="F26B43"/>
          </p15:clr>
        </p15:guide>
        <p15:guide id="3" pos="226">
          <p15:clr>
            <a:srgbClr val="F26B43"/>
          </p15:clr>
        </p15:guide>
        <p15:guide id="4" pos="5534">
          <p15:clr>
            <a:srgbClr val="F26B43"/>
          </p15:clr>
        </p15:guide>
        <p15:guide id="5" orient="horz" pos="237">
          <p15:clr>
            <a:srgbClr val="F26B43"/>
          </p15:clr>
        </p15:guide>
        <p15:guide id="6" orient="horz" pos="804">
          <p15:clr>
            <a:srgbClr val="F26B43"/>
          </p15:clr>
        </p15:guide>
        <p15:guide id="7" orient="horz" pos="2822">
          <p15:clr>
            <a:srgbClr val="F26B43"/>
          </p15:clr>
        </p15:guide>
        <p15:guide id="8" pos="2823">
          <p15:clr>
            <a:srgbClr val="F26B43"/>
          </p15:clr>
        </p15:guide>
        <p15:guide id="9" pos="2937">
          <p15:clr>
            <a:srgbClr val="F26B43"/>
          </p15:clr>
        </p15:guide>
        <p15:guide id="10" orient="horz" pos="463">
          <p15:clr>
            <a:srgbClr val="F26B43"/>
          </p15:clr>
        </p15:guide>
        <p15:guide id="11" orient="horz" pos="309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B0C05-1EFE-B04B-A9D1-BD793AE75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1591438"/>
            <a:ext cx="4518700" cy="1686263"/>
          </a:xfrm>
        </p:spPr>
        <p:txBody>
          <a:bodyPr/>
          <a:lstStyle/>
          <a:p>
            <a:r>
              <a:rPr lang="en-GB" sz="2800" err="1"/>
              <a:t>Mockups</a:t>
            </a:r>
            <a:r>
              <a:rPr lang="en-GB" sz="2800"/>
              <a:t> Review</a:t>
            </a:r>
            <a:endParaRPr lang="de-DE" sz="2800" b="1"/>
          </a:p>
        </p:txBody>
      </p:sp>
      <p:pic>
        <p:nvPicPr>
          <p:cNvPr id="8" name="Picture Placeholder 7" descr="A person looking at a person's body&#10;&#10;Description automatically generated">
            <a:extLst>
              <a:ext uri="{FF2B5EF4-FFF2-40B4-BE49-F238E27FC236}">
                <a16:creationId xmlns:a16="http://schemas.microsoft.com/office/drawing/2014/main" id="{86EC94C9-C7E4-DA79-4C6F-7B756F9F15F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0" r="5710"/>
          <a:stretch>
            <a:fillRect/>
          </a:stretch>
        </p:blipFill>
        <p:spPr/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58FC16-29AE-743A-B2C4-041CD13FF5EC}"/>
              </a:ext>
            </a:extLst>
          </p:cNvPr>
          <p:cNvSpPr txBox="1">
            <a:spLocks/>
          </p:cNvSpPr>
          <p:nvPr/>
        </p:nvSpPr>
        <p:spPr>
          <a:xfrm>
            <a:off x="828000" y="3410174"/>
            <a:ext cx="4067470" cy="119895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de-DE"/>
            </a:defPPr>
            <a:lvl1pPr>
              <a:lnSpc>
                <a:spcPct val="100000"/>
              </a:lnSpc>
              <a:spcBef>
                <a:spcPct val="0"/>
              </a:spcBef>
              <a:buNone/>
              <a:defRPr sz="1600" i="1">
                <a:latin typeface="Gill Sans Nova Light" panose="020B0302020104020203" pitchFamily="34" charset="0"/>
                <a:ea typeface="+mj-ea"/>
                <a:cs typeface="+mj-cs"/>
              </a:defRPr>
            </a:lvl1pPr>
            <a:lvl2pPr marL="358775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‒"/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9750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7550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8525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60000" indent="-18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0000" indent="-18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60000" indent="-18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i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DD6F3-6AA2-A165-DB75-043BF0350947}"/>
              </a:ext>
            </a:extLst>
          </p:cNvPr>
          <p:cNvSpPr txBox="1">
            <a:spLocks/>
          </p:cNvSpPr>
          <p:nvPr/>
        </p:nvSpPr>
        <p:spPr>
          <a:xfrm>
            <a:off x="828000" y="3410174"/>
            <a:ext cx="4067470" cy="119895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de-DE"/>
            </a:defPPr>
            <a:lvl1pPr>
              <a:lnSpc>
                <a:spcPct val="100000"/>
              </a:lnSpc>
              <a:spcBef>
                <a:spcPct val="0"/>
              </a:spcBef>
              <a:buNone/>
              <a:defRPr sz="1600" i="1">
                <a:latin typeface="Gill Sans Nova Light" panose="020B0302020104020203" pitchFamily="34" charset="0"/>
                <a:ea typeface="+mj-ea"/>
                <a:cs typeface="+mj-cs"/>
              </a:defRPr>
            </a:lvl1pPr>
            <a:lvl2pPr marL="358775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‒"/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9750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7550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8525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60000" indent="-18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0000" indent="-18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60000" indent="-18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110000"/>
              <a:buFont typeface="Arial" panose="020B0604020202020204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i="0"/>
          </a:p>
          <a:p>
            <a:endParaRPr lang="en-US" i="0"/>
          </a:p>
          <a:p>
            <a:r>
              <a:rPr lang="en-US" b="1" i="0" dirty="0">
                <a:latin typeface="Gill Sans Nova Light"/>
              </a:rPr>
              <a:t>Working Document</a:t>
            </a:r>
          </a:p>
          <a:p>
            <a:r>
              <a:rPr lang="en-US" b="1" dirty="0">
                <a:latin typeface="Gill Sans Nova Light"/>
              </a:rPr>
              <a:t>[Date]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853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5F911-7BD1-E7F3-A7E2-A499668F8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Empfehlungen – Einkaufsdaten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26E04896-AFC2-FAF8-D2E3-179E965F77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46" y="604838"/>
            <a:ext cx="5612308" cy="3990975"/>
          </a:xfr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D7B0A-3394-C757-5372-F8B0CD41F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9F6736-B3D2-DBC9-E968-51B9B0FF0DD3}"/>
              </a:ext>
            </a:extLst>
          </p:cNvPr>
          <p:cNvSpPr/>
          <p:nvPr/>
        </p:nvSpPr>
        <p:spPr>
          <a:xfrm>
            <a:off x="9287524" y="0"/>
            <a:ext cx="5297774" cy="1275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M: Empfehlung wird hier generiert?  und dann werden welche Produkte angezeigt? </a:t>
            </a:r>
            <a:r>
              <a:rPr lang="en-CH" sz="1000">
                <a:sym typeface="Wingdings" pitchFamily="2" charset="2"/>
              </a:rPr>
              <a:t> Geklärt</a:t>
            </a:r>
            <a:endParaRPr lang="de-DE" sz="1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5A2B9D-C945-659B-7B63-1CC02FA1606E}"/>
              </a:ext>
            </a:extLst>
          </p:cNvPr>
          <p:cNvSpPr/>
          <p:nvPr/>
        </p:nvSpPr>
        <p:spPr>
          <a:xfrm>
            <a:off x="9287525" y="1441626"/>
            <a:ext cx="5297772" cy="2260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 dirty="0"/>
              <a:t>P: Es sollte auch “einfache” Regel geben wie “Erhöhung von Gemüse”, ohne Auswahl alternativer Produkte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CH" sz="1000" dirty="0">
                <a:sym typeface="Wingdings" pitchFamily="2" charset="2"/>
              </a:rPr>
              <a:t> Notizen</a:t>
            </a:r>
            <a:endParaRPr lang="en-CH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 dirty="0"/>
              <a:t>P: Link recommendation to progress/comparison chart via URL/Preview? (Is this possible without having a million url params…?)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2F3FA2-7666-4E6E-9B8C-30DBA87BF926}"/>
              </a:ext>
            </a:extLst>
          </p:cNvPr>
          <p:cNvSpPr/>
          <p:nvPr/>
        </p:nvSpPr>
        <p:spPr>
          <a:xfrm>
            <a:off x="9287525" y="3867650"/>
            <a:ext cx="5297772" cy="1275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H" sz="1000"/>
          </a:p>
        </p:txBody>
      </p:sp>
    </p:spTree>
    <p:extLst>
      <p:ext uri="{BB962C8B-B14F-4D97-AF65-F5344CB8AC3E}">
        <p14:creationId xmlns:p14="http://schemas.microsoft.com/office/powerpoint/2010/main" val="3934706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5F911-7BD1-E7F3-A7E2-A499668F8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Empfehlungen – FFQ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CD22D2EE-28A7-6F15-4B2C-1403D5E772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46" y="604838"/>
            <a:ext cx="5612308" cy="3990975"/>
          </a:xfr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D7B0A-3394-C757-5372-F8B0CD41F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11</a:t>
            </a:fld>
            <a:endParaRPr lang="en-GB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025912-AFD1-9F62-8E80-EB43270891AC}"/>
              </a:ext>
            </a:extLst>
          </p:cNvPr>
          <p:cNvCxnSpPr/>
          <p:nvPr/>
        </p:nvCxnSpPr>
        <p:spPr>
          <a:xfrm>
            <a:off x="1340285" y="720247"/>
            <a:ext cx="6382011" cy="393943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073077-57F7-0E48-8D17-26259DA22C41}"/>
              </a:ext>
            </a:extLst>
          </p:cNvPr>
          <p:cNvCxnSpPr>
            <a:cxnSpLocks/>
          </p:cNvCxnSpPr>
          <p:nvPr/>
        </p:nvCxnSpPr>
        <p:spPr>
          <a:xfrm flipH="1">
            <a:off x="1384126" y="720247"/>
            <a:ext cx="6382011" cy="393943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B39D090-1B76-EC8B-5271-287DB0610F3E}"/>
              </a:ext>
            </a:extLst>
          </p:cNvPr>
          <p:cNvSpPr/>
          <p:nvPr/>
        </p:nvSpPr>
        <p:spPr>
          <a:xfrm>
            <a:off x="9287524" y="0"/>
            <a:ext cx="5297774" cy="1275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M: Ich würde diese Funktionalität weglassen und nur Empfehlungen aufgrund von Einkaufsdaten geben Grund: wir haben zwar für die Testkandidaten FFQs aber nie für alle Patienten und nicht passend zu den Zeitpunkten der Einkäufe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000"/>
              <a:t>M: Zeit besser für die Funktionalität der Empfehlungen aufgrund von Einkaufsdaten setzen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FDFCF9-359C-3B99-CEC2-04DF71CDE089}"/>
              </a:ext>
            </a:extLst>
          </p:cNvPr>
          <p:cNvSpPr/>
          <p:nvPr/>
        </p:nvSpPr>
        <p:spPr>
          <a:xfrm>
            <a:off x="9287525" y="1441626"/>
            <a:ext cx="5297772" cy="2260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H" sz="10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044B7D-3EA3-9214-15B3-C1A1AE08E75D}"/>
              </a:ext>
            </a:extLst>
          </p:cNvPr>
          <p:cNvSpPr/>
          <p:nvPr/>
        </p:nvSpPr>
        <p:spPr>
          <a:xfrm>
            <a:off x="9287525" y="3867650"/>
            <a:ext cx="5297772" cy="1275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L: kill</a:t>
            </a:r>
          </a:p>
        </p:txBody>
      </p:sp>
    </p:spTree>
    <p:extLst>
      <p:ext uri="{BB962C8B-B14F-4D97-AF65-F5344CB8AC3E}">
        <p14:creationId xmlns:p14="http://schemas.microsoft.com/office/powerpoint/2010/main" val="2002755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C33BC-678B-5593-E974-9B175309E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Vergleich (Verbesserung basierend auf Empfehlungen ansehen)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89D88B88-DC4D-6FF1-9F5E-685C7D12EF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46" y="604838"/>
            <a:ext cx="5612308" cy="3990975"/>
          </a:xfr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07DCD9-4E01-9C8E-6F20-872F824E8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4CA2B3-04A1-74DE-6D0C-90A72B0E2A3A}"/>
              </a:ext>
            </a:extLst>
          </p:cNvPr>
          <p:cNvSpPr txBox="1"/>
          <p:nvPr/>
        </p:nvSpPr>
        <p:spPr>
          <a:xfrm>
            <a:off x="7613650" y="2478375"/>
            <a:ext cx="1333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/>
              <a:t>Verbesserungs-Wert des aktuell ausgewählten Bereichs von einer Periode zur nächsten. </a:t>
            </a:r>
            <a:r>
              <a:rPr lang="de-DE" sz="1000" i="1">
                <a:sym typeface="Wingdings" pitchFamily="2" charset="2"/>
              </a:rPr>
              <a:t> </a:t>
            </a:r>
            <a:r>
              <a:rPr lang="de-DE" sz="1000" i="1"/>
              <a:t>Hat sich der Konsum seit den letzten Empfehlungen gebessert?</a:t>
            </a:r>
            <a:endParaRPr lang="en-CH" sz="1000" i="1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2618BCE-9200-CEDD-7AFF-2BA30858F07A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5181600" y="2755900"/>
            <a:ext cx="2432050" cy="461139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CB7606A-1404-9DC4-C296-BFFBCCCE4CDA}"/>
              </a:ext>
            </a:extLst>
          </p:cNvPr>
          <p:cNvSpPr txBox="1"/>
          <p:nvPr/>
        </p:nvSpPr>
        <p:spPr>
          <a:xfrm>
            <a:off x="7613650" y="497651"/>
            <a:ext cx="1333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/>
              <a:t>Alle Analyse-Typen lassen sich in einem „Split-View“ (links/rechts) 1:1 miteinander vergleichen</a:t>
            </a:r>
            <a:endParaRPr lang="en-CH" sz="1000" i="1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E65A08-7C18-6DBD-9C8B-97C5EAEB987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5181600" y="3217039"/>
            <a:ext cx="2432050" cy="66916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E8B2555-72CC-CC57-D38A-4F12D6FC85FC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4489450" y="1005483"/>
            <a:ext cx="3124200" cy="652483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7965CED-7707-A802-7C18-8169C5FD51EF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3314700" y="1005483"/>
            <a:ext cx="4298950" cy="67764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5B7747E-47B2-D73A-4CAB-8A341522514B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4013200" y="1005483"/>
            <a:ext cx="3600450" cy="66133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376336A-3687-377E-24E1-81CE7401DC88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4978400" y="1005483"/>
            <a:ext cx="2635250" cy="67764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7C50500-7D5C-619B-A14E-4E13F1D94607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1530350" y="3162300"/>
            <a:ext cx="508000" cy="8551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1736801-D251-1B8D-8DD4-C4FDC21E81CC}"/>
              </a:ext>
            </a:extLst>
          </p:cNvPr>
          <p:cNvSpPr txBox="1"/>
          <p:nvPr/>
        </p:nvSpPr>
        <p:spPr>
          <a:xfrm>
            <a:off x="345410" y="2816929"/>
            <a:ext cx="118494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CH" sz="1000"/>
              <a:t>“Regler”, durch</a:t>
            </a:r>
            <a:br>
              <a:rPr lang="en-CH" sz="1000"/>
            </a:br>
            <a:r>
              <a:rPr lang="en-CH" sz="1000"/>
              <a:t>den die zeitliche</a:t>
            </a:r>
            <a:br>
              <a:rPr lang="en-CH" sz="1000"/>
            </a:br>
            <a:r>
              <a:rPr lang="en-CH" sz="1000"/>
              <a:t>Periode (vorher vs.</a:t>
            </a:r>
            <a:br>
              <a:rPr lang="en-CH" sz="1000"/>
            </a:br>
            <a:r>
              <a:rPr lang="en-CH" sz="1000"/>
              <a:t>nachher) angepasst</a:t>
            </a:r>
            <a:br>
              <a:rPr lang="en-CH" sz="1000"/>
            </a:br>
            <a:r>
              <a:rPr lang="en-CH" sz="1000"/>
              <a:t>werden kann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E59AC57-7801-DEA4-AB8A-55A53B4ACDF6}"/>
              </a:ext>
            </a:extLst>
          </p:cNvPr>
          <p:cNvSpPr txBox="1"/>
          <p:nvPr/>
        </p:nvSpPr>
        <p:spPr>
          <a:xfrm>
            <a:off x="223582" y="3712279"/>
            <a:ext cx="13067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CH" sz="1000"/>
              <a:t>Zusätzlich können</a:t>
            </a:r>
            <a:br>
              <a:rPr lang="en-CH" sz="1000"/>
            </a:br>
            <a:r>
              <a:rPr lang="en-CH" sz="1000"/>
              <a:t>einzelne Einkäufe</a:t>
            </a:r>
            <a:br>
              <a:rPr lang="en-CH" sz="1000"/>
            </a:br>
            <a:r>
              <a:rPr lang="en-CH" sz="1000"/>
              <a:t>zwischen der Periode</a:t>
            </a:r>
            <a:br>
              <a:rPr lang="en-CH" sz="1000"/>
            </a:br>
            <a:r>
              <a:rPr lang="en-CH" sz="1000"/>
              <a:t>de-/selektiert werden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A0E4DC6-F6E8-B664-4354-2C12CE8A0C84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1530350" y="3419266"/>
            <a:ext cx="1184940" cy="64695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32E8905-8603-26F6-69CC-CC54281A3346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1530350" y="3678703"/>
            <a:ext cx="1184940" cy="387519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7FDBF5B-C22C-6D0C-B10F-7CF5206B802D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1530350" y="3886200"/>
            <a:ext cx="1184940" cy="18002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03DFE38-A97B-4BEA-BA5E-5F5F512948AB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1530350" y="4066222"/>
            <a:ext cx="1184940" cy="6582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0B44F8-4C47-E427-6407-DBB13CD15559}"/>
              </a:ext>
            </a:extLst>
          </p:cNvPr>
          <p:cNvCxnSpPr>
            <a:cxnSpLocks/>
          </p:cNvCxnSpPr>
          <p:nvPr/>
        </p:nvCxnSpPr>
        <p:spPr>
          <a:xfrm flipH="1">
            <a:off x="1384126" y="720247"/>
            <a:ext cx="6382011" cy="3939435"/>
          </a:xfrm>
          <a:prstGeom prst="line">
            <a:avLst/>
          </a:prstGeom>
          <a:ln w="76200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A6E8D5A4-A585-E91E-2496-02EC8637ABB2}"/>
              </a:ext>
            </a:extLst>
          </p:cNvPr>
          <p:cNvSpPr/>
          <p:nvPr/>
        </p:nvSpPr>
        <p:spPr>
          <a:xfrm>
            <a:off x="9287524" y="0"/>
            <a:ext cx="5297774" cy="1275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M: Bezogen auf Enegiegehalt finde ich super!</a:t>
            </a:r>
            <a:endParaRPr lang="de-DE" sz="1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000"/>
              <a:t>M: Für Makros und die anderen würde das dann wie aussehen?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000"/>
              <a:t>M: Man kann ja mehrere Empfehlungen setzen, auf welche beziehen sich denn die Verbesserungen dann?</a:t>
            </a:r>
            <a:br>
              <a:rPr lang="de-DE" sz="1000"/>
            </a:br>
            <a:endParaRPr lang="de-DE" sz="1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0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9F130B-F342-C289-B6DD-F99D267DC0DC}"/>
              </a:ext>
            </a:extLst>
          </p:cNvPr>
          <p:cNvSpPr/>
          <p:nvPr/>
        </p:nvSpPr>
        <p:spPr>
          <a:xfrm>
            <a:off x="9287525" y="1441626"/>
            <a:ext cx="5297772" cy="2260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CH" sz="1000"/>
              <a:t>P: Zusätzlich mit “Menge” anzeigen und vergleichen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H" sz="1000"/>
              <a:t>P: (Optional) Vergleich gekaufte Menge einzelner Produkte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F5B477-D706-DBE7-5921-C0F1A83ADE20}"/>
              </a:ext>
            </a:extLst>
          </p:cNvPr>
          <p:cNvSpPr/>
          <p:nvPr/>
        </p:nvSpPr>
        <p:spPr>
          <a:xfrm>
            <a:off x="9287525" y="3867650"/>
            <a:ext cx="5297772" cy="1275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900"/>
              <a:t>L: keine Zeit für einen 2. Termin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900"/>
              <a:t>L: andere Darstellung, eher Verläufe über die Zeit darstellen, aussuchen, welchen Zeitraum man anschauen will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de-DE" sz="900"/>
              <a:t>Check </a:t>
            </a:r>
            <a:r>
              <a:rPr lang="de-DE" sz="900" err="1"/>
              <a:t>similar</a:t>
            </a:r>
            <a:r>
              <a:rPr lang="de-DE" sz="900"/>
              <a:t> </a:t>
            </a:r>
            <a:r>
              <a:rPr lang="de-DE" sz="900" err="1"/>
              <a:t>tools</a:t>
            </a:r>
            <a:r>
              <a:rPr lang="de-DE" sz="900"/>
              <a:t>/</a:t>
            </a:r>
            <a:r>
              <a:rPr lang="de-DE" sz="900" err="1"/>
              <a:t>visualization</a:t>
            </a:r>
            <a:r>
              <a:rPr lang="de-DE" sz="900"/>
              <a:t> </a:t>
            </a:r>
            <a:r>
              <a:rPr lang="de-DE" sz="900" err="1"/>
              <a:t>with</a:t>
            </a:r>
            <a:r>
              <a:rPr lang="de-DE" sz="900"/>
              <a:t> Freya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de-DE" sz="900"/>
              <a:t>DEPRIORITIZE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900"/>
              <a:t>M: „</a:t>
            </a:r>
            <a:r>
              <a:rPr lang="en-CH" sz="900"/>
              <a:t>W</a:t>
            </a:r>
            <a:r>
              <a:rPr lang="en-US" sz="900" err="1"/>
              <a:t>i</a:t>
            </a:r>
            <a:r>
              <a:rPr lang="en-CH" sz="900"/>
              <a:t>e verändern sich shopping-daten über Zeit? Und in Relation zu Empfehlungen?”</a:t>
            </a:r>
          </a:p>
        </p:txBody>
      </p:sp>
    </p:spTree>
    <p:extLst>
      <p:ext uri="{BB962C8B-B14F-4D97-AF65-F5344CB8AC3E}">
        <p14:creationId xmlns:p14="http://schemas.microsoft.com/office/powerpoint/2010/main" val="1954012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C33BC-678B-5593-E974-9B175309E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Modifikation des Konsum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2706953D-9F20-971A-6BC6-A4D587B4BF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46" y="604838"/>
            <a:ext cx="5612308" cy="3990975"/>
          </a:xfr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07DCD9-4E01-9C8E-6F20-872F824E8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13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C98962-2CDC-5DAA-F43C-E6151A5F0AFA}"/>
              </a:ext>
            </a:extLst>
          </p:cNvPr>
          <p:cNvSpPr txBox="1"/>
          <p:nvPr/>
        </p:nvSpPr>
        <p:spPr>
          <a:xfrm>
            <a:off x="7475456" y="1055"/>
            <a:ext cx="1459788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de-DE" sz="1000"/>
              <a:t>„Konsum-faktor“ (Zahl zwischen 0.0 und 1.0), der während einer Sitzung mit dem Patienten kurz eingetragen werden kann. </a:t>
            </a:r>
            <a:endParaRPr lang="en-CH" sz="100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2DFC8B5-8B1A-24B0-0427-B60ED8F9B37D}"/>
              </a:ext>
            </a:extLst>
          </p:cNvPr>
          <p:cNvCxnSpPr>
            <a:cxnSpLocks/>
          </p:cNvCxnSpPr>
          <p:nvPr/>
        </p:nvCxnSpPr>
        <p:spPr>
          <a:xfrm flipH="1">
            <a:off x="5326303" y="397557"/>
            <a:ext cx="680251" cy="1303358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842C664-4D43-3C26-7CFE-B81B3F2D8E83}"/>
              </a:ext>
            </a:extLst>
          </p:cNvPr>
          <p:cNvSpPr txBox="1"/>
          <p:nvPr/>
        </p:nvSpPr>
        <p:spPr>
          <a:xfrm>
            <a:off x="7443001" y="1994693"/>
            <a:ext cx="140052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000"/>
              <a:t>“Black-List”: Artikel die hier stehen, werden automatisch als ”nicht-konsumiert” (0x) eingeordnet, um manuelle Arbeit zu sparen. Z.B., wenn ein Vegetarier Fleisch für die Familie kauft, das aber nicht isst. Manuelle Nachträge können immer gemacht werden.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DFB96CB-887C-D6F7-AF7C-14FBEC60A39B}"/>
              </a:ext>
            </a:extLst>
          </p:cNvPr>
          <p:cNvCxnSpPr>
            <a:cxnSpLocks/>
          </p:cNvCxnSpPr>
          <p:nvPr/>
        </p:nvCxnSpPr>
        <p:spPr>
          <a:xfrm flipH="1">
            <a:off x="6944071" y="2184400"/>
            <a:ext cx="498930" cy="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34BA5CE-9204-6A26-9403-619825BF8490}"/>
              </a:ext>
            </a:extLst>
          </p:cNvPr>
          <p:cNvCxnSpPr>
            <a:cxnSpLocks/>
          </p:cNvCxnSpPr>
          <p:nvPr/>
        </p:nvCxnSpPr>
        <p:spPr>
          <a:xfrm flipH="1">
            <a:off x="7035800" y="2184400"/>
            <a:ext cx="407201" cy="52705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EB76CF9-DBEB-5D38-5172-22B25719A0D3}"/>
              </a:ext>
            </a:extLst>
          </p:cNvPr>
          <p:cNvSpPr/>
          <p:nvPr/>
        </p:nvSpPr>
        <p:spPr>
          <a:xfrm>
            <a:off x="9287524" y="0"/>
            <a:ext cx="5297774" cy="1275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P: Vorteil DietCoach: Das Eintragen des Konsum-Faktor ist der einzige manuelle Aufwand, der (vom Patienten) betrieben werden muss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M: Verstehe die Funktionalität nicht ganz. Woher kommen die Produkte? Was ist das für ein Faktor?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3E1D6C-9AD7-4136-D362-1538CB5BD5FA}"/>
              </a:ext>
            </a:extLst>
          </p:cNvPr>
          <p:cNvSpPr/>
          <p:nvPr/>
        </p:nvSpPr>
        <p:spPr>
          <a:xfrm>
            <a:off x="9287525" y="1441626"/>
            <a:ext cx="5297772" cy="2260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P: Auch </a:t>
            </a:r>
            <a:r>
              <a:rPr lang="en-CH" sz="1000" dirty="0" err="1"/>
              <a:t>Kategorie</a:t>
            </a:r>
            <a:r>
              <a:rPr lang="en-CH" sz="1000"/>
              <a:t> </a:t>
            </a:r>
            <a:r>
              <a:rPr lang="en-CH" sz="1000" dirty="0" err="1"/>
              <a:t>ignorieren</a:t>
            </a:r>
            <a:r>
              <a:rPr lang="en-CH" sz="1000"/>
              <a:t> (</a:t>
            </a:r>
            <a:r>
              <a:rPr lang="en-CH" sz="1000" dirty="0" err="1"/>
              <a:t>z.B.</a:t>
            </a:r>
            <a:r>
              <a:rPr lang="en-CH" sz="1000"/>
              <a:t>, Fleisch)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P: </a:t>
            </a:r>
            <a:r>
              <a:rPr lang="en-CH" sz="1000" dirty="0" err="1"/>
              <a:t>Suchfeld</a:t>
            </a:r>
            <a:r>
              <a:rPr lang="en-CH" sz="1000"/>
              <a:t> </a:t>
            </a:r>
            <a:r>
              <a:rPr lang="en-CH" sz="1000" dirty="0" err="1"/>
              <a:t>bei</a:t>
            </a:r>
            <a:r>
              <a:rPr lang="en-CH" sz="1000"/>
              <a:t> “</a:t>
            </a:r>
            <a:r>
              <a:rPr lang="en-CH" sz="1000" dirty="0" err="1"/>
              <a:t>Konsum</a:t>
            </a:r>
            <a:r>
              <a:rPr lang="en-CH" sz="1000"/>
              <a:t> </a:t>
            </a:r>
            <a:r>
              <a:rPr lang="en-CH" sz="1000" dirty="0" err="1"/>
              <a:t>einfügen</a:t>
            </a:r>
            <a:r>
              <a:rPr lang="en-CH" sz="1000"/>
              <a:t>”, um </a:t>
            </a:r>
            <a:r>
              <a:rPr lang="en-CH" sz="1000" dirty="0" err="1"/>
              <a:t>nur</a:t>
            </a:r>
            <a:r>
              <a:rPr lang="en-CH" sz="1000"/>
              <a:t> </a:t>
            </a:r>
            <a:r>
              <a:rPr lang="en-CH" sz="1000" dirty="0" err="1"/>
              <a:t>spezifische</a:t>
            </a:r>
            <a:r>
              <a:rPr lang="en-CH" sz="1000"/>
              <a:t> Produkte, die </a:t>
            </a:r>
            <a:r>
              <a:rPr lang="en-CH" sz="1000" dirty="0" err="1"/>
              <a:t>nicht</a:t>
            </a:r>
            <a:r>
              <a:rPr lang="en-CH" sz="1000"/>
              <a:t> </a:t>
            </a:r>
            <a:r>
              <a:rPr lang="en-CH" sz="1000" dirty="0" err="1"/>
              <a:t>konsumiert</a:t>
            </a:r>
            <a:r>
              <a:rPr lang="en-CH" sz="1000"/>
              <a:t> </a:t>
            </a:r>
            <a:r>
              <a:rPr lang="en-CH" sz="1000" dirty="0" err="1"/>
              <a:t>wurden</a:t>
            </a:r>
            <a:r>
              <a:rPr lang="en-CH" sz="1000"/>
              <a:t>, </a:t>
            </a:r>
            <a:r>
              <a:rPr lang="en-CH" sz="1000" dirty="0" err="1"/>
              <a:t>schneller</a:t>
            </a:r>
            <a:r>
              <a:rPr lang="en-CH" sz="1000"/>
              <a:t> </a:t>
            </a:r>
            <a:r>
              <a:rPr lang="en-CH" sz="1000" dirty="0" err="1"/>
              <a:t>zu</a:t>
            </a:r>
            <a:r>
              <a:rPr lang="en-CH" sz="1000"/>
              <a:t> </a:t>
            </a:r>
            <a:r>
              <a:rPr lang="en-CH" sz="1000" dirty="0" err="1"/>
              <a:t>finden</a:t>
            </a:r>
            <a:r>
              <a:rPr lang="en-CH" sz="1000"/>
              <a:t> (</a:t>
            </a:r>
            <a:r>
              <a:rPr lang="en-CH" sz="1000" dirty="0" err="1"/>
              <a:t>keine</a:t>
            </a:r>
            <a:r>
              <a:rPr lang="en-CH" sz="1000"/>
              <a:t> Zeit alle </a:t>
            </a:r>
            <a:r>
              <a:rPr lang="en-CH" sz="1000" dirty="0" err="1"/>
              <a:t>durch</a:t>
            </a:r>
            <a:r>
              <a:rPr lang="en-CH" sz="1000"/>
              <a:t> </a:t>
            </a:r>
            <a:r>
              <a:rPr lang="en-CH" sz="1000" dirty="0" err="1"/>
              <a:t>zu</a:t>
            </a:r>
            <a:r>
              <a:rPr lang="en-CH" sz="1000"/>
              <a:t> </a:t>
            </a:r>
            <a:r>
              <a:rPr lang="en-CH" sz="1000" dirty="0" err="1"/>
              <a:t>gehen</a:t>
            </a:r>
            <a:r>
              <a:rPr lang="en-CH" sz="100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P: (Optional) KI-</a:t>
            </a:r>
            <a:r>
              <a:rPr lang="en-CH" sz="1000" dirty="0" err="1"/>
              <a:t>Vorschläge</a:t>
            </a:r>
            <a:r>
              <a:rPr lang="en-CH" sz="1000"/>
              <a:t> (</a:t>
            </a:r>
            <a:r>
              <a:rPr lang="en-CH" sz="1000" dirty="0" err="1"/>
              <a:t>z.B.</a:t>
            </a:r>
            <a:r>
              <a:rPr lang="en-CH" sz="1000"/>
              <a:t>, Kindernahrung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 dirty="0"/>
              <a:t>Not realistic to enter 0.8, realistic to say I don't eat this and that (0)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 dirty="0"/>
              <a:t>Melanie doesn't need skip basketing (timeframe is good + history)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 dirty="0"/>
              <a:t>Matching update: hint: the products could be updated. For now, it’s enough to just store receipts.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23ACE43-E909-F923-E8CA-72FEA13115DB}"/>
              </a:ext>
            </a:extLst>
          </p:cNvPr>
          <p:cNvSpPr/>
          <p:nvPr/>
        </p:nvSpPr>
        <p:spPr>
          <a:xfrm>
            <a:off x="9287525" y="3867650"/>
            <a:ext cx="5297772" cy="1275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/>
              <a:t>L: dafür ist keine Zeit und das ist auch zuviel Arbeit. Ev. Möglich, wenn es eine App für den Patienten gibt, dass er Dinge gleich markiert, die nicht für ihn/sie sind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CH" sz="900"/>
              <a:t>DEPRIORITIZE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/>
              <a:t>L: den Confounder, dass ev Dinge enthalten sind, die nicht konsumiert werden, müssen wir akzeptieren, neben anderen (Aldi, Denner, Markt etc)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CH" sz="900"/>
              <a:t>Limitation: “Wir sind uns bewusst, dass … nicht enthalten…”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E15675C-82EB-018D-9EFB-070E8E7D5CFB}"/>
              </a:ext>
            </a:extLst>
          </p:cNvPr>
          <p:cNvCxnSpPr>
            <a:cxnSpLocks/>
          </p:cNvCxnSpPr>
          <p:nvPr/>
        </p:nvCxnSpPr>
        <p:spPr>
          <a:xfrm flipH="1">
            <a:off x="1384126" y="720247"/>
            <a:ext cx="6382011" cy="3939435"/>
          </a:xfrm>
          <a:prstGeom prst="line">
            <a:avLst/>
          </a:prstGeom>
          <a:ln w="76200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2818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1F71B-0EBB-4B7C-C475-0BD99E1C8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Legend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0EF51-A0BA-0091-1708-CF2FCA32E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9CDD4E-832D-4327-DC7C-212CF9087549}"/>
              </a:ext>
            </a:extLst>
          </p:cNvPr>
          <p:cNvSpPr/>
          <p:nvPr/>
        </p:nvSpPr>
        <p:spPr>
          <a:xfrm>
            <a:off x="358775" y="1013979"/>
            <a:ext cx="8426450" cy="105442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 dirty="0"/>
              <a:t>Initial comments by M + P </a:t>
            </a:r>
            <a:r>
              <a:rPr lang="en-CH" sz="1000" i="1"/>
              <a:t>(Date)</a:t>
            </a:r>
            <a:endParaRPr lang="en-US" sz="1000" i="1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3988DF-C3D2-9500-B4E1-CC7256DDEEC5}"/>
              </a:ext>
            </a:extLst>
          </p:cNvPr>
          <p:cNvSpPr/>
          <p:nvPr/>
        </p:nvSpPr>
        <p:spPr>
          <a:xfrm>
            <a:off x="358774" y="2231179"/>
            <a:ext cx="8426448" cy="105442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 dirty="0"/>
              <a:t>More thorough comments by M + P </a:t>
            </a:r>
            <a:r>
              <a:rPr lang="en-CH" sz="1000" i="1" dirty="0"/>
              <a:t>(Date)</a:t>
            </a:r>
            <a:endParaRPr lang="en-US" sz="1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153660-1FFC-7ECE-9472-13CB0E1B9960}"/>
              </a:ext>
            </a:extLst>
          </p:cNvPr>
          <p:cNvSpPr/>
          <p:nvPr/>
        </p:nvSpPr>
        <p:spPr>
          <a:xfrm>
            <a:off x="358774" y="3448379"/>
            <a:ext cx="8426448" cy="105442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 dirty="0"/>
              <a:t>Final comments by L + M + P </a:t>
            </a:r>
            <a:r>
              <a:rPr lang="en-CH" sz="1000" i="1" dirty="0"/>
              <a:t>(Date)</a:t>
            </a:r>
            <a:endParaRPr lang="en-US" sz="1000" i="1" dirty="0"/>
          </a:p>
        </p:txBody>
      </p:sp>
    </p:spTree>
    <p:extLst>
      <p:ext uri="{BB962C8B-B14F-4D97-AF65-F5344CB8AC3E}">
        <p14:creationId xmlns:p14="http://schemas.microsoft.com/office/powerpoint/2010/main" val="4199694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2B932E6E-D67B-BA81-4FC7-D800E71134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46" y="604838"/>
            <a:ext cx="5612308" cy="3990975"/>
          </a:xfr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46B05DB1-7430-3F9B-0AD1-4C952B4A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TODO: </a:t>
            </a:r>
            <a:r>
              <a:rPr lang="en-CH" err="1"/>
              <a:t>Profil</a:t>
            </a:r>
            <a:r>
              <a:rPr lang="en-CH" dirty="0"/>
              <a:t> – </a:t>
            </a:r>
            <a:r>
              <a:rPr lang="en-CH" err="1"/>
              <a:t>Patienten</a:t>
            </a:r>
            <a:r>
              <a:rPr lang="en-CH" dirty="0"/>
              <a:t> Daten (F's email from </a:t>
            </a:r>
            <a:r>
              <a:rPr lang="en-CH" i="1" dirty="0"/>
              <a:t>Date</a:t>
            </a:r>
            <a:r>
              <a:rPr lang="en-CH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EA02F-B460-B558-A4B9-153A91A55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EB18C3-B84F-01BE-8C58-7241415D2E4D}"/>
              </a:ext>
            </a:extLst>
          </p:cNvPr>
          <p:cNvSpPr/>
          <p:nvPr/>
        </p:nvSpPr>
        <p:spPr>
          <a:xfrm>
            <a:off x="1765845" y="1454447"/>
            <a:ext cx="5612307" cy="31413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Sociodemographics</a:t>
            </a: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Age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Sex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Nationality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Education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>
              <a:buFont typeface="Arial" panose="020B0604020202020204" pitchFamily="34" charset="0"/>
              <a:buChar char="•"/>
            </a:pPr>
            <a:r>
              <a:rPr lang="en-US" sz="600" err="1">
                <a:solidFill>
                  <a:srgbClr val="000000"/>
                </a:solidFill>
                <a:latin typeface="Arial" panose="020B0604020202020204" pitchFamily="34" charset="0"/>
              </a:rPr>
              <a:t>HoSocioeconomic</a:t>
            </a:r>
            <a:r>
              <a:rPr lang="en-US" sz="600">
                <a:solidFill>
                  <a:srgbClr val="000000"/>
                </a:solidFill>
                <a:latin typeface="Arial" panose="020B0604020202020204" pitchFamily="34" charset="0"/>
              </a:rPr>
              <a:t> status/income</a:t>
            </a:r>
            <a:endParaRPr lang="en-US" sz="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usehold</a:t>
            </a: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size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Profession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Current occupation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Ethnicity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Medical history/key clinical diagnoses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BMI with grade of Obesity (WHO I/II/III) if applicable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Overweight-related comorbidities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8572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Hypertension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8572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Type 2 diabetes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8572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Fatty liver disease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8572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Dysylipidemia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8572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Atherosclerotic cardiovascular disease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Food allergies or intolerances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Lifestyle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Physical activity min/week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Smoking status: Yes/No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Dietary intake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Dietary restrictions (e.g. vegan, vegetarian, lactose/gluten-free, other)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628650" indent="-171450" algn="l" fontAlgn="ctr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FFQ derived nutrient levels of: 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971550" indent="-171450" algn="l" fontAlgn="ctr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Energy (kcal)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971550" indent="-171450" algn="l" fontAlgn="ctr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Carbohydrates (breakdown total carbs and sugar) absolute in g and % of total energy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971550" indent="-171450" algn="l" fontAlgn="ctr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Fat (breakdown % saturated fatty acids of overall energy intake) absolute in g and % of total energy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971550" indent="-171450" algn="l" fontAlgn="ctr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Protein absolute in g and % of total energy 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971550" indent="-171450" algn="l" fontAlgn="ctr">
              <a:buFont typeface="Arial" panose="020B0604020202020204" pitchFamily="34" charset="0"/>
              <a:buChar char="•"/>
            </a:pPr>
            <a:r>
              <a:rPr lang="en-US" sz="6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Fibre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 fontAlgn="ctr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Alcohol consumption 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00050" indent="-171450" algn="l">
              <a:buFont typeface="Arial" panose="020B0604020202020204" pitchFamily="34" charset="0"/>
              <a:buChar char="•"/>
            </a:pPr>
            <a:r>
              <a:rPr lang="en-US" sz="6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Distribution of kcal and g/day on food group level</a:t>
            </a:r>
            <a:endParaRPr lang="en-US" sz="6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CH" sz="6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764583-A815-14E5-53DF-C53D04909E9F}"/>
              </a:ext>
            </a:extLst>
          </p:cNvPr>
          <p:cNvSpPr/>
          <p:nvPr/>
        </p:nvSpPr>
        <p:spPr>
          <a:xfrm>
            <a:off x="1877895" y="1233519"/>
            <a:ext cx="325257" cy="21479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55EB1A4-3A50-2801-25BB-1B937DA409A5}"/>
              </a:ext>
            </a:extLst>
          </p:cNvPr>
          <p:cNvSpPr/>
          <p:nvPr/>
        </p:nvSpPr>
        <p:spPr>
          <a:xfrm>
            <a:off x="9287524" y="0"/>
            <a:ext cx="5297774" cy="1275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 dirty="0"/>
              <a:t>P: </a:t>
            </a:r>
            <a:r>
              <a:rPr lang="en-CH" sz="1000" dirty="0" err="1"/>
              <a:t>Tbd</a:t>
            </a:r>
            <a:r>
              <a:rPr lang="en-CH" sz="1000"/>
              <a:t> based on F + L's data selection</a:t>
            </a:r>
            <a:endParaRPr lang="en-US" sz="10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7EC216-AA05-B735-4F89-561A0F2D9C34}"/>
              </a:ext>
            </a:extLst>
          </p:cNvPr>
          <p:cNvSpPr/>
          <p:nvPr/>
        </p:nvSpPr>
        <p:spPr>
          <a:xfrm>
            <a:off x="9287525" y="1441626"/>
            <a:ext cx="5297772" cy="2260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H" sz="10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96CF67-2D7D-16AF-C24B-95081A377A3D}"/>
              </a:ext>
            </a:extLst>
          </p:cNvPr>
          <p:cNvSpPr/>
          <p:nvPr/>
        </p:nvSpPr>
        <p:spPr>
          <a:xfrm>
            <a:off x="9287525" y="3867650"/>
            <a:ext cx="5297772" cy="1275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H" sz="1000"/>
          </a:p>
        </p:txBody>
      </p:sp>
    </p:spTree>
    <p:extLst>
      <p:ext uri="{BB962C8B-B14F-4D97-AF65-F5344CB8AC3E}">
        <p14:creationId xmlns:p14="http://schemas.microsoft.com/office/powerpoint/2010/main" val="914755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6B05DB1-7430-3F9B-0AD1-4C952B4A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Einkäufe – Startseite mit Energiegehalt</a:t>
            </a:r>
          </a:p>
        </p:txBody>
      </p:sp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2B932E6E-D67B-BA81-4FC7-D800E71134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46" y="604838"/>
            <a:ext cx="5612308" cy="3990975"/>
          </a:xfr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EA02F-B460-B558-A4B9-153A91A55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4</a:t>
            </a:fld>
            <a:endParaRPr lang="en-GB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6FC0841-782B-D9D6-0395-FCC4E72529C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324002" y="935954"/>
            <a:ext cx="599354" cy="125457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61A5ED6-CF18-490B-1C3C-4C609D3888AE}"/>
              </a:ext>
            </a:extLst>
          </p:cNvPr>
          <p:cNvSpPr txBox="1"/>
          <p:nvPr/>
        </p:nvSpPr>
        <p:spPr>
          <a:xfrm>
            <a:off x="525385" y="735899"/>
            <a:ext cx="798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CH" sz="1000"/>
              <a:t>Selektierter</a:t>
            </a:r>
            <a:br>
              <a:rPr lang="en-CH" sz="1000"/>
            </a:br>
            <a:r>
              <a:rPr lang="en-CH" sz="1000"/>
              <a:t>Patient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3D5DFB-4E51-754A-EC29-7D8444F5BB43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1324002" y="1173178"/>
            <a:ext cx="911198" cy="18805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31C0AA0-F122-6A3F-F769-48657724D77F}"/>
              </a:ext>
            </a:extLst>
          </p:cNvPr>
          <p:cNvSpPr txBox="1"/>
          <p:nvPr/>
        </p:nvSpPr>
        <p:spPr>
          <a:xfrm>
            <a:off x="435618" y="1161174"/>
            <a:ext cx="8883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CH" sz="1000"/>
              <a:t>Eckdaten </a:t>
            </a:r>
            <a:br>
              <a:rPr lang="en-CH" sz="1000"/>
            </a:br>
            <a:r>
              <a:rPr lang="en-CH" sz="1000"/>
              <a:t>des Patienten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1828D-4BC4-B37A-ACBE-F76E1E985B5F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1324002" y="1344627"/>
            <a:ext cx="599354" cy="386993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0368A20-0FF7-0E59-12B0-37DE7B699460}"/>
              </a:ext>
            </a:extLst>
          </p:cNvPr>
          <p:cNvSpPr txBox="1"/>
          <p:nvPr/>
        </p:nvSpPr>
        <p:spPr>
          <a:xfrm>
            <a:off x="166861" y="1608509"/>
            <a:ext cx="11571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H" sz="1000"/>
              <a:t>Menüpunkte (5)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B9D9CE-1E3A-0C2D-637C-40448543F050}"/>
              </a:ext>
            </a:extLst>
          </p:cNvPr>
          <p:cNvSpPr txBox="1"/>
          <p:nvPr/>
        </p:nvSpPr>
        <p:spPr>
          <a:xfrm>
            <a:off x="435618" y="2162383"/>
            <a:ext cx="8883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H" sz="1000"/>
              <a:t>Selektierte Einkäufe für Analyse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5629FC8-A67F-FA38-1676-89C8F4C5C0B3}"/>
              </a:ext>
            </a:extLst>
          </p:cNvPr>
          <p:cNvCxnSpPr>
            <a:cxnSpLocks/>
          </p:cNvCxnSpPr>
          <p:nvPr/>
        </p:nvCxnSpPr>
        <p:spPr>
          <a:xfrm flipV="1">
            <a:off x="1324002" y="2176132"/>
            <a:ext cx="379808" cy="26091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4D47EF-485E-C3F7-378B-34C83E703788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324002" y="2400258"/>
            <a:ext cx="379808" cy="39124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586263B-EF67-8B0F-8921-AD4B433AA0A4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1324002" y="2439382"/>
            <a:ext cx="379808" cy="26707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07324F0-F8C5-9D53-22FC-BC595FBBCB9E}"/>
              </a:ext>
            </a:extLst>
          </p:cNvPr>
          <p:cNvSpPr txBox="1"/>
          <p:nvPr/>
        </p:nvSpPr>
        <p:spPr>
          <a:xfrm>
            <a:off x="-92098" y="4207546"/>
            <a:ext cx="146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H" sz="1000"/>
              <a:t>Zusammenfassung der selektierten Einkäufe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04D7BF8-74C3-227C-F4FA-07364759E7F8}"/>
              </a:ext>
            </a:extLst>
          </p:cNvPr>
          <p:cNvCxnSpPr>
            <a:cxnSpLocks/>
          </p:cNvCxnSpPr>
          <p:nvPr/>
        </p:nvCxnSpPr>
        <p:spPr>
          <a:xfrm>
            <a:off x="1324002" y="4463195"/>
            <a:ext cx="379808" cy="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F354B030-ABCA-1F34-A64F-EAE6F5D70DCE}"/>
              </a:ext>
            </a:extLst>
          </p:cNvPr>
          <p:cNvSpPr txBox="1"/>
          <p:nvPr/>
        </p:nvSpPr>
        <p:spPr>
          <a:xfrm>
            <a:off x="7545164" y="1161174"/>
            <a:ext cx="14782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i="1"/>
              <a:t>C</a:t>
            </a:r>
            <a:r>
              <a:rPr lang="en-US" sz="1000" i="1"/>
              <a:t>l</a:t>
            </a:r>
            <a:r>
              <a:rPr lang="en-CH" sz="1000" i="1"/>
              <a:t>ick</a:t>
            </a:r>
            <a:r>
              <a:rPr lang="en-CH" sz="1000"/>
              <a:t>: FFQ des Patienten</a:t>
            </a:r>
            <a:br>
              <a:rPr lang="en-CH" sz="1000"/>
            </a:br>
            <a:r>
              <a:rPr lang="en-CH" sz="1000"/>
              <a:t>(Öffnet Link in neuem</a:t>
            </a:r>
            <a:br>
              <a:rPr lang="en-CH" sz="1000"/>
            </a:br>
            <a:r>
              <a:rPr lang="en-CH" sz="1000"/>
              <a:t>Browser-Fenster)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84D35E0-EA92-5332-427F-330CA47182C0}"/>
              </a:ext>
            </a:extLst>
          </p:cNvPr>
          <p:cNvSpPr txBox="1"/>
          <p:nvPr/>
        </p:nvSpPr>
        <p:spPr>
          <a:xfrm>
            <a:off x="7545164" y="598467"/>
            <a:ext cx="1160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i="1"/>
              <a:t>C</a:t>
            </a:r>
            <a:r>
              <a:rPr lang="en-US" sz="1000" i="1"/>
              <a:t>l</a:t>
            </a:r>
            <a:r>
              <a:rPr lang="en-CH" sz="1000" i="1"/>
              <a:t>ick</a:t>
            </a:r>
            <a:r>
              <a:rPr lang="en-CH" sz="1000"/>
              <a:t>: Zurück zur</a:t>
            </a:r>
            <a:br>
              <a:rPr lang="en-CH" sz="1000"/>
            </a:br>
            <a:r>
              <a:rPr lang="en-CH" sz="1000"/>
              <a:t>Patientenübersicht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A903CD6-6292-3464-1F24-507E1DDBA24A}"/>
              </a:ext>
            </a:extLst>
          </p:cNvPr>
          <p:cNvCxnSpPr>
            <a:cxnSpLocks/>
          </p:cNvCxnSpPr>
          <p:nvPr/>
        </p:nvCxnSpPr>
        <p:spPr>
          <a:xfrm flipH="1" flipV="1">
            <a:off x="6597748" y="1161174"/>
            <a:ext cx="947416" cy="202247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8B2099C-A377-CBD2-DB72-D36531992D0A}"/>
              </a:ext>
            </a:extLst>
          </p:cNvPr>
          <p:cNvCxnSpPr>
            <a:cxnSpLocks/>
            <a:stCxn id="35" idx="1"/>
          </p:cNvCxnSpPr>
          <p:nvPr/>
        </p:nvCxnSpPr>
        <p:spPr>
          <a:xfrm flipH="1">
            <a:off x="7195625" y="798522"/>
            <a:ext cx="349539" cy="25950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729F6AA-18ED-B575-676C-CA218D497675}"/>
              </a:ext>
            </a:extLst>
          </p:cNvPr>
          <p:cNvSpPr txBox="1"/>
          <p:nvPr/>
        </p:nvSpPr>
        <p:spPr>
          <a:xfrm>
            <a:off x="5949970" y="244721"/>
            <a:ext cx="30540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/>
              <a:t>Analyse-Typen (4) – aktuell “Energiegehalt” ausgewählt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04DF998-27AF-3375-9D9E-92BF3C334C50}"/>
              </a:ext>
            </a:extLst>
          </p:cNvPr>
          <p:cNvCxnSpPr>
            <a:cxnSpLocks/>
          </p:cNvCxnSpPr>
          <p:nvPr/>
        </p:nvCxnSpPr>
        <p:spPr>
          <a:xfrm flipH="1">
            <a:off x="4071416" y="503061"/>
            <a:ext cx="2238218" cy="121211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9ED7488-08C7-CB46-57B9-6CB181820759}"/>
              </a:ext>
            </a:extLst>
          </p:cNvPr>
          <p:cNvCxnSpPr>
            <a:cxnSpLocks/>
          </p:cNvCxnSpPr>
          <p:nvPr/>
        </p:nvCxnSpPr>
        <p:spPr>
          <a:xfrm flipH="1">
            <a:off x="3392341" y="490942"/>
            <a:ext cx="2917293" cy="122423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8D8B753-D8DE-CF4A-667C-F71F6FADECDB}"/>
              </a:ext>
            </a:extLst>
          </p:cNvPr>
          <p:cNvCxnSpPr>
            <a:cxnSpLocks/>
          </p:cNvCxnSpPr>
          <p:nvPr/>
        </p:nvCxnSpPr>
        <p:spPr>
          <a:xfrm flipH="1">
            <a:off x="4632070" y="503061"/>
            <a:ext cx="1677564" cy="1162264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84593B0-AA2F-4A13-0CD7-27F9D24ABD3A}"/>
              </a:ext>
            </a:extLst>
          </p:cNvPr>
          <p:cNvCxnSpPr>
            <a:cxnSpLocks/>
          </p:cNvCxnSpPr>
          <p:nvPr/>
        </p:nvCxnSpPr>
        <p:spPr>
          <a:xfrm flipH="1">
            <a:off x="5065909" y="490942"/>
            <a:ext cx="1243725" cy="122423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B628638-A979-F848-8F25-814C901F401E}"/>
              </a:ext>
            </a:extLst>
          </p:cNvPr>
          <p:cNvSpPr txBox="1"/>
          <p:nvPr/>
        </p:nvSpPr>
        <p:spPr>
          <a:xfrm>
            <a:off x="7457800" y="3945225"/>
            <a:ext cx="13003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i="1"/>
              <a:t>Click</a:t>
            </a:r>
            <a:r>
              <a:rPr lang="en-CH" sz="1000"/>
              <a:t>: Notizen öffnen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6C072642-A2CF-6F56-8866-462A8517CDCE}"/>
              </a:ext>
            </a:extLst>
          </p:cNvPr>
          <p:cNvCxnSpPr>
            <a:cxnSpLocks/>
            <a:stCxn id="57" idx="1"/>
          </p:cNvCxnSpPr>
          <p:nvPr/>
        </p:nvCxnSpPr>
        <p:spPr>
          <a:xfrm flipH="1">
            <a:off x="7195625" y="4068336"/>
            <a:ext cx="262175" cy="13921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44F0A25-06CF-D86B-4C01-41B4E54948C2}"/>
              </a:ext>
            </a:extLst>
          </p:cNvPr>
          <p:cNvSpPr txBox="1"/>
          <p:nvPr/>
        </p:nvSpPr>
        <p:spPr>
          <a:xfrm>
            <a:off x="7457800" y="4296976"/>
            <a:ext cx="15840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i="1"/>
              <a:t>Click</a:t>
            </a:r>
            <a:r>
              <a:rPr lang="en-CH" sz="1000"/>
              <a:t>: Alternative Produkte</a:t>
            </a:r>
            <a:endParaRPr lang="en-US" sz="1000"/>
          </a:p>
          <a:p>
            <a:r>
              <a:rPr lang="en-US" sz="1000" err="1"/>
              <a:t>zur</a:t>
            </a:r>
            <a:r>
              <a:rPr lang="en-CH" sz="1000"/>
              <a:t> Auswahl vorschlagen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8A1BD8F1-0A52-7BEB-6F0C-E249E871B5E4}"/>
              </a:ext>
            </a:extLst>
          </p:cNvPr>
          <p:cNvCxnSpPr>
            <a:cxnSpLocks/>
          </p:cNvCxnSpPr>
          <p:nvPr/>
        </p:nvCxnSpPr>
        <p:spPr>
          <a:xfrm flipH="1">
            <a:off x="6693408" y="4463195"/>
            <a:ext cx="764392" cy="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A412731-A4FE-EEC5-7D8A-966944ABEAEF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1324002" y="1361229"/>
            <a:ext cx="911198" cy="37039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4E704EF-1454-4AA9-7247-D818E4FB08CA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1324002" y="1361229"/>
            <a:ext cx="1324100" cy="37039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381CFB0-005D-17B4-6780-771687FC7D01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1324002" y="1361229"/>
            <a:ext cx="1880056" cy="37039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AE74859C-ED71-0197-AE17-15EDE5DEE139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1324002" y="1361229"/>
            <a:ext cx="2340913" cy="37039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CCD502CE-E15C-9C83-87AD-9601A61C19D1}"/>
              </a:ext>
            </a:extLst>
          </p:cNvPr>
          <p:cNvSpPr txBox="1"/>
          <p:nvPr/>
        </p:nvSpPr>
        <p:spPr>
          <a:xfrm>
            <a:off x="7545164" y="1957902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i="1"/>
              <a:t>C</a:t>
            </a:r>
            <a:r>
              <a:rPr lang="en-US" sz="1000" i="1"/>
              <a:t>l</a:t>
            </a:r>
            <a:r>
              <a:rPr lang="en-CH" sz="1000" i="1"/>
              <a:t>ick</a:t>
            </a:r>
            <a:r>
              <a:rPr lang="en-CH" sz="1000"/>
              <a:t>: Selektieren für </a:t>
            </a:r>
            <a:br>
              <a:rPr lang="en-CH" sz="1000"/>
            </a:br>
            <a:r>
              <a:rPr lang="en-CH" sz="1000"/>
              <a:t>Vorschlagen von Alternative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7436085-DADB-37DF-C4B9-F7B0D8288186}"/>
              </a:ext>
            </a:extLst>
          </p:cNvPr>
          <p:cNvSpPr txBox="1"/>
          <p:nvPr/>
        </p:nvSpPr>
        <p:spPr>
          <a:xfrm>
            <a:off x="7545164" y="2382184"/>
            <a:ext cx="11592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i="1"/>
              <a:t>C</a:t>
            </a:r>
            <a:r>
              <a:rPr lang="en-US" sz="1000" i="1"/>
              <a:t>l</a:t>
            </a:r>
            <a:r>
              <a:rPr lang="en-CH" sz="1000" i="1"/>
              <a:t>ick</a:t>
            </a:r>
            <a:r>
              <a:rPr lang="en-CH" sz="1000"/>
              <a:t>: Mehr Details</a:t>
            </a:r>
          </a:p>
          <a:p>
            <a:r>
              <a:rPr lang="en-US" sz="1000"/>
              <a:t>z</a:t>
            </a:r>
            <a:r>
              <a:rPr lang="en-CH" sz="1000"/>
              <a:t>u Artikel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4D9D751-7527-B386-1293-C74FFFEFBC1E}"/>
              </a:ext>
            </a:extLst>
          </p:cNvPr>
          <p:cNvCxnSpPr>
            <a:cxnSpLocks/>
            <a:stCxn id="79" idx="1"/>
          </p:cNvCxnSpPr>
          <p:nvPr/>
        </p:nvCxnSpPr>
        <p:spPr>
          <a:xfrm flipH="1">
            <a:off x="7071456" y="2157957"/>
            <a:ext cx="473708" cy="2640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B4B23682-C973-F230-BB6E-831DACF5B327}"/>
              </a:ext>
            </a:extLst>
          </p:cNvPr>
          <p:cNvCxnSpPr>
            <a:cxnSpLocks/>
            <a:stCxn id="80" idx="1"/>
          </p:cNvCxnSpPr>
          <p:nvPr/>
        </p:nvCxnSpPr>
        <p:spPr>
          <a:xfrm flipH="1" flipV="1">
            <a:off x="6807612" y="2243209"/>
            <a:ext cx="737552" cy="33903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667E92ED-4994-527C-87A9-AB5D98CC01E4}"/>
              </a:ext>
            </a:extLst>
          </p:cNvPr>
          <p:cNvCxnSpPr>
            <a:cxnSpLocks/>
          </p:cNvCxnSpPr>
          <p:nvPr/>
        </p:nvCxnSpPr>
        <p:spPr>
          <a:xfrm flipV="1">
            <a:off x="1324002" y="2896819"/>
            <a:ext cx="2611576" cy="51109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4900C5B9-F6F6-826D-8679-5375000403C8}"/>
              </a:ext>
            </a:extLst>
          </p:cNvPr>
          <p:cNvCxnSpPr>
            <a:cxnSpLocks/>
          </p:cNvCxnSpPr>
          <p:nvPr/>
        </p:nvCxnSpPr>
        <p:spPr>
          <a:xfrm>
            <a:off x="1324002" y="3424358"/>
            <a:ext cx="2732276" cy="27684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F58E69E0-C482-A288-21B5-D786F8CBEA04}"/>
              </a:ext>
            </a:extLst>
          </p:cNvPr>
          <p:cNvSpPr txBox="1"/>
          <p:nvPr/>
        </p:nvSpPr>
        <p:spPr>
          <a:xfrm>
            <a:off x="65837" y="3135305"/>
            <a:ext cx="12581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H" sz="1000"/>
              <a:t>Selektierte Bereiche filtern/sortieren die Artikel (rechts)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1A617D5D-2E82-81D0-9630-46436BEE9959}"/>
              </a:ext>
            </a:extLst>
          </p:cNvPr>
          <p:cNvCxnSpPr>
            <a:cxnSpLocks/>
            <a:stCxn id="97" idx="3"/>
          </p:cNvCxnSpPr>
          <p:nvPr/>
        </p:nvCxnSpPr>
        <p:spPr>
          <a:xfrm flipV="1">
            <a:off x="1324002" y="1792224"/>
            <a:ext cx="4352593" cy="1620080"/>
          </a:xfrm>
          <a:prstGeom prst="straightConnector1">
            <a:avLst/>
          </a:prstGeom>
          <a:ln>
            <a:solidFill>
              <a:srgbClr val="00B0F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37304C1-9524-8BF0-E1E7-CA0016281C1C}"/>
              </a:ext>
            </a:extLst>
          </p:cNvPr>
          <p:cNvSpPr/>
          <p:nvPr/>
        </p:nvSpPr>
        <p:spPr>
          <a:xfrm>
            <a:off x="9287524" y="0"/>
            <a:ext cx="5297774" cy="1275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M: Nach welchen Kriterien werden die Artikel rechts angezeigt/sortiert? </a:t>
            </a:r>
            <a:r>
              <a:rPr lang="en-CH" sz="1000">
                <a:sym typeface="Wingdings" pitchFamily="2" charset="2"/>
              </a:rPr>
              <a:t> Geklärt</a:t>
            </a:r>
            <a:r>
              <a:rPr lang="en-CH" sz="100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sz="1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sz="1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sz="10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9DD9DF-7C88-D0E5-9F76-480E21828900}"/>
              </a:ext>
            </a:extLst>
          </p:cNvPr>
          <p:cNvSpPr/>
          <p:nvPr/>
        </p:nvSpPr>
        <p:spPr>
          <a:xfrm>
            <a:off x="9287525" y="1441626"/>
            <a:ext cx="5297772" cy="2260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 dirty="0"/>
              <a:t>P: (Optional) </a:t>
            </a:r>
            <a:r>
              <a:rPr lang="en-CH" sz="900" dirty="0" err="1"/>
              <a:t>Hinzufügen</a:t>
            </a:r>
            <a:r>
              <a:rPr lang="en-CH" sz="900" dirty="0"/>
              <a:t> von “Info”-</a:t>
            </a:r>
            <a:r>
              <a:rPr lang="en-CH" sz="900" dirty="0" err="1"/>
              <a:t>Markierung</a:t>
            </a:r>
            <a:r>
              <a:rPr lang="en-CH" sz="900" dirty="0"/>
              <a:t>(</a:t>
            </a:r>
            <a:r>
              <a:rPr lang="en-CH" sz="900" dirty="0" err="1"/>
              <a:t>en</a:t>
            </a:r>
            <a:r>
              <a:rPr lang="en-CH" sz="900" dirty="0"/>
              <a:t>), </a:t>
            </a:r>
            <a:r>
              <a:rPr lang="en-CH" sz="900" dirty="0" err="1"/>
              <a:t>sodass</a:t>
            </a:r>
            <a:r>
              <a:rPr lang="en-CH" sz="900" dirty="0"/>
              <a:t> man </a:t>
            </a:r>
            <a:r>
              <a:rPr lang="en-CH" sz="900" dirty="0" err="1"/>
              <a:t>sortieren</a:t>
            </a:r>
            <a:r>
              <a:rPr lang="en-CH" sz="900" dirty="0"/>
              <a:t> und </a:t>
            </a:r>
            <a:r>
              <a:rPr lang="en-CH" sz="900" dirty="0" err="1"/>
              <a:t>filtern</a:t>
            </a:r>
            <a:r>
              <a:rPr lang="en-CH" sz="900" dirty="0"/>
              <a:t> </a:t>
            </a:r>
            <a:r>
              <a:rPr lang="en-CH" sz="900" dirty="0" err="1"/>
              <a:t>kurz</a:t>
            </a:r>
            <a:r>
              <a:rPr lang="en-CH" sz="900" dirty="0"/>
              <a:t> </a:t>
            </a:r>
            <a:r>
              <a:rPr lang="en-CH" sz="900" dirty="0" err="1"/>
              <a:t>erklärt</a:t>
            </a:r>
            <a:endParaRPr lang="en-US" sz="900" dirty="0" err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 dirty="0"/>
              <a:t>P: (Optional) ”</a:t>
            </a:r>
            <a:r>
              <a:rPr lang="en-CH" sz="900" dirty="0" err="1"/>
              <a:t>Nahrungsfasern</a:t>
            </a:r>
            <a:r>
              <a:rPr lang="en-CH" sz="900" dirty="0"/>
              <a:t>” </a:t>
            </a:r>
            <a:r>
              <a:rPr lang="en-CH" sz="900" dirty="0" err="1"/>
              <a:t>zu</a:t>
            </a:r>
            <a:r>
              <a:rPr lang="en-CH" sz="900" dirty="0"/>
              <a:t> </a:t>
            </a:r>
            <a:r>
              <a:rPr lang="en-CH" sz="900" dirty="0" err="1"/>
              <a:t>Makros</a:t>
            </a:r>
            <a:r>
              <a:rPr lang="en-CH" sz="900" dirty="0"/>
              <a:t> </a:t>
            </a:r>
            <a:r>
              <a:rPr lang="en-CH" sz="900" dirty="0" err="1"/>
              <a:t>hinzufügen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 dirty="0"/>
              <a:t>P: </a:t>
            </a:r>
            <a:r>
              <a:rPr lang="en-CH" sz="900" dirty="0" err="1"/>
              <a:t>Korrektur</a:t>
            </a:r>
            <a:r>
              <a:rPr lang="en-CH" sz="900" dirty="0"/>
              <a:t> “</a:t>
            </a:r>
            <a:r>
              <a:rPr lang="en-CH" sz="900" dirty="0" err="1"/>
              <a:t>Kohle</a:t>
            </a:r>
            <a:r>
              <a:rPr lang="en-CH" sz="900" u="sng" dirty="0" err="1"/>
              <a:t>N</a:t>
            </a:r>
            <a:r>
              <a:rPr lang="en-CH" sz="900" dirty="0" err="1"/>
              <a:t>hydrate</a:t>
            </a:r>
            <a:r>
              <a:rPr lang="en-CH" sz="900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 dirty="0"/>
              <a:t>M: Wie </a:t>
            </a:r>
            <a:r>
              <a:rPr lang="en-CH" sz="900" dirty="0" err="1"/>
              <a:t>sieht</a:t>
            </a:r>
            <a:r>
              <a:rPr lang="en-CH" sz="900" dirty="0"/>
              <a:t> die </a:t>
            </a:r>
            <a:r>
              <a:rPr lang="en-CH" sz="900" dirty="0" err="1"/>
              <a:t>Profilseite</a:t>
            </a:r>
            <a:r>
              <a:rPr lang="en-CH" sz="900" dirty="0"/>
              <a:t> </a:t>
            </a:r>
            <a:r>
              <a:rPr lang="en-CH" sz="900" dirty="0" err="1"/>
              <a:t>aus</a:t>
            </a:r>
            <a:r>
              <a:rPr lang="en-CH" sz="900" dirty="0"/>
              <a:t> </a:t>
            </a:r>
            <a:r>
              <a:rPr lang="en-CH" sz="900" dirty="0" err="1"/>
              <a:t>bzw</a:t>
            </a:r>
            <a:r>
              <a:rPr lang="en-CH" sz="900" dirty="0"/>
              <a:t>. </a:t>
            </a:r>
            <a:r>
              <a:rPr lang="en-CH" sz="900" dirty="0" err="1"/>
              <a:t>Welche</a:t>
            </a:r>
            <a:r>
              <a:rPr lang="en-CH" sz="900" dirty="0"/>
              <a:t> </a:t>
            </a:r>
            <a:r>
              <a:rPr lang="en-CH" sz="900" dirty="0" err="1"/>
              <a:t>infos</a:t>
            </a:r>
            <a:r>
              <a:rPr lang="en-CH" sz="900" dirty="0"/>
              <a:t> </a:t>
            </a:r>
            <a:r>
              <a:rPr lang="en-CH" sz="900" dirty="0" err="1"/>
              <a:t>werden</a:t>
            </a:r>
            <a:r>
              <a:rPr lang="en-CH" sz="900" dirty="0"/>
              <a:t> da </a:t>
            </a:r>
            <a:r>
              <a:rPr lang="en-CH" sz="900" dirty="0" err="1"/>
              <a:t>dargestellt</a:t>
            </a:r>
            <a:r>
              <a:rPr lang="en-CH" sz="900" dirty="0"/>
              <a:t>? </a:t>
            </a:r>
            <a:r>
              <a:rPr lang="en-CH" sz="900" dirty="0">
                <a:sym typeface="Wingdings" pitchFamily="2" charset="2"/>
              </a:rPr>
              <a:t> P: See draft one slide </a:t>
            </a:r>
            <a:r>
              <a:rPr lang="en-CH" sz="900">
                <a:sym typeface="Wingdings" pitchFamily="2" charset="2"/>
              </a:rPr>
              <a:t>before with info from F</a:t>
            </a:r>
            <a:endParaRPr lang="en-CH" sz="9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 dirty="0"/>
              <a:t>M: Wo </a:t>
            </a:r>
            <a:r>
              <a:rPr lang="en-CH" sz="900" dirty="0" err="1"/>
              <a:t>ist</a:t>
            </a:r>
            <a:r>
              <a:rPr lang="en-CH" sz="900" dirty="0"/>
              <a:t> die Info, </a:t>
            </a:r>
            <a:r>
              <a:rPr lang="en-CH" sz="900" dirty="0" err="1"/>
              <a:t>zu</a:t>
            </a:r>
            <a:r>
              <a:rPr lang="en-CH" sz="900" dirty="0"/>
              <a:t> </a:t>
            </a:r>
            <a:r>
              <a:rPr lang="en-CH" sz="900" dirty="0" err="1"/>
              <a:t>Allergien</a:t>
            </a:r>
            <a:r>
              <a:rPr lang="en-CH" sz="900" dirty="0"/>
              <a:t> </a:t>
            </a:r>
            <a:r>
              <a:rPr lang="en-CH" sz="900" dirty="0" err="1"/>
              <a:t>oder</a:t>
            </a:r>
            <a:r>
              <a:rPr lang="en-CH" sz="900" dirty="0"/>
              <a:t> </a:t>
            </a:r>
            <a:r>
              <a:rPr lang="en-CH" sz="900" dirty="0" err="1"/>
              <a:t>Ernährungsform</a:t>
            </a:r>
            <a:r>
              <a:rPr lang="en-CH" sz="900" dirty="0"/>
              <a:t> (vegan, </a:t>
            </a:r>
            <a:r>
              <a:rPr lang="en-CH" sz="900" dirty="0" err="1"/>
              <a:t>vegetarisch</a:t>
            </a:r>
            <a:r>
              <a:rPr lang="en-CH" sz="900" dirty="0"/>
              <a:t>) </a:t>
            </a:r>
            <a:r>
              <a:rPr lang="en-CH" sz="900" dirty="0" err="1"/>
              <a:t>zu</a:t>
            </a:r>
            <a:r>
              <a:rPr lang="en-CH" sz="900" dirty="0"/>
              <a:t> </a:t>
            </a:r>
            <a:r>
              <a:rPr lang="en-CH" sz="900" dirty="0" err="1"/>
              <a:t>sehen</a:t>
            </a:r>
            <a:r>
              <a:rPr lang="en-CH" sz="900" dirty="0"/>
              <a:t>?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 dirty="0"/>
              <a:t>M: Ich </a:t>
            </a:r>
            <a:r>
              <a:rPr lang="en-CH" sz="900" dirty="0" err="1"/>
              <a:t>würde</a:t>
            </a:r>
            <a:r>
              <a:rPr lang="en-CH" sz="900" dirty="0"/>
              <a:t> den Reiter </a:t>
            </a:r>
            <a:r>
              <a:rPr lang="en-CH" sz="900" dirty="0" err="1"/>
              <a:t>umbennen</a:t>
            </a:r>
            <a:r>
              <a:rPr lang="en-CH" sz="900" dirty="0"/>
              <a:t> in </a:t>
            </a:r>
            <a:r>
              <a:rPr lang="en-CH" sz="900" dirty="0" err="1"/>
              <a:t>Allgemeinoder</a:t>
            </a:r>
            <a:r>
              <a:rPr lang="en-CH" sz="900" dirty="0"/>
              <a:t> </a:t>
            </a:r>
            <a:r>
              <a:rPr lang="en-CH" sz="900" dirty="0" err="1"/>
              <a:t>Übersicht</a:t>
            </a:r>
            <a:r>
              <a:rPr lang="en-CH" sz="900" dirty="0"/>
              <a:t> und </a:t>
            </a:r>
            <a:r>
              <a:rPr lang="en-CH" sz="900" dirty="0" err="1"/>
              <a:t>dann</a:t>
            </a:r>
            <a:r>
              <a:rPr lang="en-CH" sz="900" dirty="0"/>
              <a:t> </a:t>
            </a:r>
            <a:r>
              <a:rPr lang="en-CH" sz="900" dirty="0" err="1"/>
              <a:t>Makronährstoffe</a:t>
            </a:r>
            <a:r>
              <a:rPr lang="en-CH" sz="900" dirty="0"/>
              <a:t> in </a:t>
            </a:r>
            <a:r>
              <a:rPr lang="en-CH" sz="900" dirty="0" err="1"/>
              <a:t>Energiegehalt</a:t>
            </a:r>
            <a:r>
              <a:rPr lang="en-CH" sz="900" dirty="0"/>
              <a:t> </a:t>
            </a:r>
            <a:r>
              <a:rPr lang="en-CH" sz="900" dirty="0" err="1"/>
              <a:t>umbenennen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 dirty="0"/>
              <a:t>M: Bei </a:t>
            </a:r>
            <a:r>
              <a:rPr lang="en-CH" sz="900" dirty="0" err="1"/>
              <a:t>Lebensmittelkategorien</a:t>
            </a:r>
            <a:r>
              <a:rPr lang="en-CH" sz="900" dirty="0"/>
              <a:t> </a:t>
            </a:r>
            <a:r>
              <a:rPr lang="en-CH" sz="900" dirty="0" err="1"/>
              <a:t>würde</a:t>
            </a:r>
            <a:r>
              <a:rPr lang="en-CH" sz="900" dirty="0"/>
              <a:t> ich </a:t>
            </a:r>
            <a:r>
              <a:rPr lang="en-CH" sz="900" dirty="0" err="1"/>
              <a:t>eher</a:t>
            </a:r>
            <a:r>
              <a:rPr lang="en-CH" sz="900" dirty="0"/>
              <a:t> 2 </a:t>
            </a:r>
            <a:r>
              <a:rPr lang="en-CH" sz="900" dirty="0" err="1"/>
              <a:t>Darstellungen</a:t>
            </a:r>
            <a:r>
              <a:rPr lang="en-CH" sz="900" dirty="0"/>
              <a:t> </a:t>
            </a:r>
            <a:r>
              <a:rPr lang="en-CH" sz="900" dirty="0" err="1"/>
              <a:t>machen</a:t>
            </a:r>
            <a:r>
              <a:rPr lang="en-CH" sz="900" dirty="0"/>
              <a:t>, 1x </a:t>
            </a:r>
            <a:r>
              <a:rPr lang="en-CH" sz="900" dirty="0" err="1"/>
              <a:t>nach</a:t>
            </a:r>
            <a:r>
              <a:rPr lang="en-CH" sz="900" dirty="0"/>
              <a:t> Energie und 1x </a:t>
            </a:r>
            <a:r>
              <a:rPr lang="en-CH" sz="900" dirty="0" err="1"/>
              <a:t>nach</a:t>
            </a:r>
            <a:r>
              <a:rPr lang="en-CH" sz="900" dirty="0"/>
              <a:t> </a:t>
            </a:r>
            <a:r>
              <a:rPr lang="en-CH" sz="900" dirty="0" err="1"/>
              <a:t>Kaufmenge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 dirty="0"/>
              <a:t>M: für die </a:t>
            </a:r>
            <a:r>
              <a:rPr lang="en-CH" sz="900" dirty="0" err="1"/>
              <a:t>obere</a:t>
            </a:r>
            <a:r>
              <a:rPr lang="en-CH" sz="900" dirty="0"/>
              <a:t> </a:t>
            </a:r>
            <a:r>
              <a:rPr lang="en-CH" sz="900" dirty="0" err="1"/>
              <a:t>Darstellung</a:t>
            </a:r>
            <a:r>
              <a:rPr lang="en-CH" sz="900" dirty="0"/>
              <a:t> </a:t>
            </a:r>
            <a:r>
              <a:rPr lang="en-CH" sz="900" dirty="0" err="1"/>
              <a:t>machen</a:t>
            </a:r>
            <a:r>
              <a:rPr lang="en-CH" sz="900" dirty="0"/>
              <a:t> </a:t>
            </a:r>
            <a:r>
              <a:rPr lang="en-CH" sz="900" dirty="0" err="1"/>
              <a:t>eine</a:t>
            </a:r>
            <a:r>
              <a:rPr lang="en-CH" sz="900" dirty="0"/>
              <a:t> </a:t>
            </a:r>
            <a:r>
              <a:rPr lang="en-CH" sz="900" dirty="0" err="1"/>
              <a:t>Verlinkung</a:t>
            </a:r>
            <a:r>
              <a:rPr lang="en-CH" sz="900" dirty="0"/>
              <a:t> </a:t>
            </a:r>
            <a:r>
              <a:rPr lang="en-CH" sz="900" dirty="0" err="1"/>
              <a:t>zu</a:t>
            </a:r>
            <a:r>
              <a:rPr lang="en-CH" sz="900" dirty="0"/>
              <a:t> </a:t>
            </a:r>
            <a:r>
              <a:rPr lang="en-CH" sz="900" dirty="0" err="1"/>
              <a:t>Produkten</a:t>
            </a:r>
            <a:r>
              <a:rPr lang="en-CH" sz="900" dirty="0"/>
              <a:t> </a:t>
            </a:r>
            <a:r>
              <a:rPr lang="en-CH" sz="900" dirty="0" err="1"/>
              <a:t>nicht</a:t>
            </a:r>
            <a:r>
              <a:rPr lang="en-CH" sz="900" dirty="0"/>
              <a:t> so </a:t>
            </a:r>
            <a:r>
              <a:rPr lang="en-CH" sz="900" dirty="0" err="1"/>
              <a:t>viel</a:t>
            </a:r>
            <a:r>
              <a:rPr lang="en-CH" sz="900" dirty="0"/>
              <a:t> Sinn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 dirty="0"/>
              <a:t>P: Do we ever keep a patient name?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 dirty="0"/>
              <a:t>P: Add shopping frequency (next to loyalty card usage)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8805E80-A00C-8A13-A6F0-F5468408176E}"/>
              </a:ext>
            </a:extLst>
          </p:cNvPr>
          <p:cNvSpPr/>
          <p:nvPr/>
        </p:nvSpPr>
        <p:spPr>
          <a:xfrm>
            <a:off x="9287525" y="3867650"/>
            <a:ext cx="5297772" cy="1275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L: Zucker als Teil von Kohlenhydraten darstellen, ges. Fetts. als teil der Fette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L: Zuätzlich Carbs/Fibre ratio (e.g., 60g C, 8g F </a:t>
            </a:r>
            <a:r>
              <a:rPr lang="en-CH" sz="1000">
                <a:sym typeface="Wingdings" pitchFamily="2" charset="2"/>
              </a:rPr>
              <a:t> 7:1)</a:t>
            </a:r>
            <a:endParaRPr lang="en-CH" sz="1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L: Umbennen, damit klar ist, was gemeint ist Energieverteilung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L: Name ok, aber nicht der wirkliche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M: Kein Bild, nur kürzel, oder AI Bild…</a:t>
            </a:r>
          </a:p>
        </p:txBody>
      </p:sp>
    </p:spTree>
    <p:extLst>
      <p:ext uri="{BB962C8B-B14F-4D97-AF65-F5344CB8AC3E}">
        <p14:creationId xmlns:p14="http://schemas.microsoft.com/office/powerpoint/2010/main" val="673031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1FB71-21EE-8C5A-F107-B9F075D3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Einkäufe – Startseite mit geöffnetem Notiz-Fenster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13C718-B842-BE47-919A-DC176B1A3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17" name="Content Placeholder 16" descr="A screenshot of a computer&#10;&#10;Description automatically generated">
            <a:extLst>
              <a:ext uri="{FF2B5EF4-FFF2-40B4-BE49-F238E27FC236}">
                <a16:creationId xmlns:a16="http://schemas.microsoft.com/office/drawing/2014/main" id="{10E286A3-BF96-BAA1-4F46-ABF7F0F60E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46" y="604838"/>
            <a:ext cx="5612308" cy="3990975"/>
          </a:xfr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C2BFD3C-BC1E-F947-9F29-DECE85A4C99D}"/>
              </a:ext>
            </a:extLst>
          </p:cNvPr>
          <p:cNvSpPr txBox="1"/>
          <p:nvPr/>
        </p:nvSpPr>
        <p:spPr>
          <a:xfrm>
            <a:off x="7545164" y="1141124"/>
            <a:ext cx="15600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000" i="1"/>
              <a:t>C</a:t>
            </a:r>
            <a:r>
              <a:rPr lang="en-US" sz="1000" i="1"/>
              <a:t>l</a:t>
            </a:r>
            <a:r>
              <a:rPr lang="en-CH" sz="1000" i="1"/>
              <a:t>ick</a:t>
            </a:r>
            <a:r>
              <a:rPr lang="en-CH" sz="1000"/>
              <a:t>: Selektieren der</a:t>
            </a:r>
            <a:br>
              <a:rPr lang="en-CH" sz="1000"/>
            </a:br>
            <a:r>
              <a:rPr lang="en-CH" sz="1000"/>
              <a:t>zugehörigen Sitzung</a:t>
            </a:r>
            <a:br>
              <a:rPr lang="en-CH" sz="1000"/>
            </a:br>
            <a:r>
              <a:rPr lang="en-CH" sz="1000"/>
              <a:t>(pro Sitzung gibt es</a:t>
            </a:r>
          </a:p>
          <a:p>
            <a:r>
              <a:rPr lang="en-US" sz="1000"/>
              <a:t>U</a:t>
            </a:r>
            <a:r>
              <a:rPr lang="en-CH" sz="1000"/>
              <a:t>nterschiedliche Notizen)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05A070E-EAE0-D1E6-8701-D6ED3592438D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6393485" y="1495067"/>
            <a:ext cx="1151679" cy="108773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E92B068-58C4-D140-286D-46358A8128F3}"/>
              </a:ext>
            </a:extLst>
          </p:cNvPr>
          <p:cNvSpPr txBox="1"/>
          <p:nvPr/>
        </p:nvSpPr>
        <p:spPr>
          <a:xfrm>
            <a:off x="7545164" y="2021090"/>
            <a:ext cx="154241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Es gibt Notizen, die für</a:t>
            </a:r>
            <a:br>
              <a:rPr lang="de-DE" sz="1000"/>
            </a:br>
            <a:r>
              <a:rPr lang="de-DE" sz="1000"/>
              <a:t>den Patienten bestimmt</a:t>
            </a:r>
            <a:br>
              <a:rPr lang="de-DE" sz="1000"/>
            </a:br>
            <a:r>
              <a:rPr lang="de-DE" sz="1000"/>
              <a:t>sind, und Notizen, die nur</a:t>
            </a:r>
            <a:br>
              <a:rPr lang="de-DE" sz="1000"/>
            </a:br>
            <a:r>
              <a:rPr lang="de-DE" sz="1000"/>
              <a:t>dem Ernährungsberater</a:t>
            </a:r>
            <a:br>
              <a:rPr lang="de-DE" sz="1000"/>
            </a:br>
            <a:r>
              <a:rPr lang="de-DE" sz="1000"/>
              <a:t>dienen</a:t>
            </a:r>
            <a:endParaRPr lang="en-CH" sz="100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588001B-7C08-F571-FE47-51E6DE33932A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166714" y="1824058"/>
            <a:ext cx="1378450" cy="627919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18289F6-B2AD-294E-E09C-2BC437B77905}"/>
              </a:ext>
            </a:extLst>
          </p:cNvPr>
          <p:cNvCxnSpPr>
            <a:cxnSpLocks/>
          </p:cNvCxnSpPr>
          <p:nvPr/>
        </p:nvCxnSpPr>
        <p:spPr>
          <a:xfrm flipH="1">
            <a:off x="5705856" y="3671197"/>
            <a:ext cx="1839308" cy="49115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4D518A9-6701-F2E3-CAA4-CE1575B3E6C6}"/>
              </a:ext>
            </a:extLst>
          </p:cNvPr>
          <p:cNvSpPr txBox="1"/>
          <p:nvPr/>
        </p:nvSpPr>
        <p:spPr>
          <a:xfrm>
            <a:off x="7545164" y="3327037"/>
            <a:ext cx="15568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Sofern erwünscht (aktuell</a:t>
            </a:r>
            <a:br>
              <a:rPr lang="de-DE" sz="1000"/>
            </a:br>
            <a:r>
              <a:rPr lang="de-DE" sz="1000"/>
              <a:t>noch keine Nachfrage),</a:t>
            </a:r>
          </a:p>
          <a:p>
            <a:r>
              <a:rPr lang="de-DE" sz="1000"/>
              <a:t>können zus. Dateien (z.B.,</a:t>
            </a:r>
          </a:p>
          <a:p>
            <a:r>
              <a:rPr lang="de-DE" sz="1000"/>
              <a:t>PDF) angehängt werden</a:t>
            </a:r>
            <a:endParaRPr lang="en-CH" sz="100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77E4AD-AB4D-7099-F55D-80D5A71DFDE1}"/>
              </a:ext>
            </a:extLst>
          </p:cNvPr>
          <p:cNvCxnSpPr/>
          <p:nvPr/>
        </p:nvCxnSpPr>
        <p:spPr>
          <a:xfrm>
            <a:off x="1340285" y="720247"/>
            <a:ext cx="6382011" cy="393943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C3679F5-EB71-4B49-DCB1-64CE19255ABD}"/>
              </a:ext>
            </a:extLst>
          </p:cNvPr>
          <p:cNvCxnSpPr>
            <a:cxnSpLocks/>
          </p:cNvCxnSpPr>
          <p:nvPr/>
        </p:nvCxnSpPr>
        <p:spPr>
          <a:xfrm flipH="1">
            <a:off x="1384126" y="720247"/>
            <a:ext cx="6382011" cy="393943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C635F0E-1621-F934-AE88-7F794F3D6829}"/>
              </a:ext>
            </a:extLst>
          </p:cNvPr>
          <p:cNvSpPr/>
          <p:nvPr/>
        </p:nvSpPr>
        <p:spPr>
          <a:xfrm>
            <a:off x="9287524" y="0"/>
            <a:ext cx="5297774" cy="1275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M: Nice to have, aber für mich nicht Hauptfunktionialität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D46EDE-32C0-4790-6CA6-23040376EC37}"/>
              </a:ext>
            </a:extLst>
          </p:cNvPr>
          <p:cNvSpPr/>
          <p:nvPr/>
        </p:nvSpPr>
        <p:spPr>
          <a:xfrm>
            <a:off x="9287525" y="1441626"/>
            <a:ext cx="5297772" cy="2260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H" sz="1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4E28310-C5AA-ADB1-F1B3-815F73726D6A}"/>
              </a:ext>
            </a:extLst>
          </p:cNvPr>
          <p:cNvSpPr/>
          <p:nvPr/>
        </p:nvSpPr>
        <p:spPr>
          <a:xfrm>
            <a:off x="9287525" y="3867650"/>
            <a:ext cx="5297772" cy="1275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L: Kill</a:t>
            </a:r>
          </a:p>
        </p:txBody>
      </p:sp>
    </p:spTree>
    <p:extLst>
      <p:ext uri="{BB962C8B-B14F-4D97-AF65-F5344CB8AC3E}">
        <p14:creationId xmlns:p14="http://schemas.microsoft.com/office/powerpoint/2010/main" val="2876859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1FB71-21EE-8C5A-F107-B9F075D3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Einkäufe – Makronährstoffe </a:t>
            </a: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36886CBC-5488-F261-5307-9F1C5D0CC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46" y="604838"/>
            <a:ext cx="5612308" cy="3990975"/>
          </a:xfr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13C718-B842-BE47-919A-DC176B1A3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6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A977A9-95F0-7C6C-3F6E-70043F1C3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252758" y="0"/>
            <a:ext cx="3088451" cy="249202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61FDDA0-010C-9F7C-647F-E918CAB1B196}"/>
              </a:ext>
            </a:extLst>
          </p:cNvPr>
          <p:cNvSpPr/>
          <p:nvPr/>
        </p:nvSpPr>
        <p:spPr>
          <a:xfrm>
            <a:off x="9287524" y="0"/>
            <a:ext cx="5297774" cy="1275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/>
              <a:t>M: </a:t>
            </a:r>
            <a:r>
              <a:rPr lang="en-US" sz="1000" err="1"/>
              <a:t>Nach</a:t>
            </a:r>
            <a:r>
              <a:rPr lang="en-US" sz="1000"/>
              <a:t> </a:t>
            </a:r>
            <a:r>
              <a:rPr lang="en-US" sz="1000" err="1"/>
              <a:t>welchen</a:t>
            </a:r>
            <a:r>
              <a:rPr lang="en-US" sz="1000"/>
              <a:t> </a:t>
            </a:r>
            <a:r>
              <a:rPr lang="en-US" sz="1000" err="1"/>
              <a:t>Kriterien</a:t>
            </a:r>
            <a:r>
              <a:rPr lang="en-US" sz="1000"/>
              <a:t> </a:t>
            </a:r>
            <a:r>
              <a:rPr lang="en-US" sz="1000" err="1"/>
              <a:t>werden</a:t>
            </a:r>
            <a:r>
              <a:rPr lang="en-US" sz="1000"/>
              <a:t> die Artikel </a:t>
            </a:r>
            <a:r>
              <a:rPr lang="en-US" sz="1000" err="1"/>
              <a:t>rechts</a:t>
            </a:r>
            <a:r>
              <a:rPr lang="en-US" sz="1000"/>
              <a:t> </a:t>
            </a:r>
            <a:r>
              <a:rPr lang="en-US" sz="1000" err="1"/>
              <a:t>angezeigt</a:t>
            </a:r>
            <a:r>
              <a:rPr lang="en-US" sz="1000"/>
              <a:t>/</a:t>
            </a:r>
            <a:r>
              <a:rPr lang="en-US" sz="1000" err="1"/>
              <a:t>sortiert</a:t>
            </a:r>
            <a:r>
              <a:rPr lang="en-US" sz="100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/>
              <a:t>M: Ich </a:t>
            </a:r>
            <a:r>
              <a:rPr lang="en-US" sz="1000" err="1"/>
              <a:t>würde</a:t>
            </a:r>
            <a:r>
              <a:rPr lang="en-US" sz="1000"/>
              <a:t> </a:t>
            </a:r>
            <a:r>
              <a:rPr lang="en-US" sz="1000" err="1"/>
              <a:t>hier</a:t>
            </a:r>
            <a:r>
              <a:rPr lang="en-US" sz="1000"/>
              <a:t> </a:t>
            </a:r>
            <a:r>
              <a:rPr lang="en-US" sz="1000" err="1"/>
              <a:t>noch</a:t>
            </a:r>
            <a:r>
              <a:rPr lang="en-US" sz="1000"/>
              <a:t> die </a:t>
            </a:r>
            <a:r>
              <a:rPr lang="en-US" sz="1000" err="1"/>
              <a:t>Nahrungsfasern</a:t>
            </a:r>
            <a:r>
              <a:rPr lang="en-US" sz="1000"/>
              <a:t> </a:t>
            </a:r>
            <a:r>
              <a:rPr lang="en-US" sz="1000" err="1"/>
              <a:t>anzeigen</a:t>
            </a:r>
            <a:endParaRPr lang="en-US" sz="1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/>
              <a:t>M: Wie </a:t>
            </a:r>
            <a:r>
              <a:rPr lang="en-US" sz="1000" err="1"/>
              <a:t>ist</a:t>
            </a:r>
            <a:r>
              <a:rPr lang="en-US" sz="1000"/>
              <a:t> die </a:t>
            </a:r>
            <a:r>
              <a:rPr lang="en-US" sz="1000" err="1"/>
              <a:t>Skalierung</a:t>
            </a:r>
            <a:r>
              <a:rPr lang="en-US" sz="1000"/>
              <a:t>? In %?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/>
              <a:t>M: Neue </a:t>
            </a:r>
            <a:r>
              <a:rPr lang="en-US" sz="1000" err="1"/>
              <a:t>Kategorisierung</a:t>
            </a:r>
            <a:r>
              <a:rPr lang="en-US" sz="1000"/>
              <a:t> </a:t>
            </a:r>
            <a:r>
              <a:rPr lang="en-US" sz="1000" err="1"/>
              <a:t>nehmen</a:t>
            </a:r>
            <a:endParaRPr lang="en-US" sz="1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/>
              <a:t>M: </a:t>
            </a:r>
            <a:r>
              <a:rPr lang="en-US" sz="1000" err="1"/>
              <a:t>Andere</a:t>
            </a:r>
            <a:r>
              <a:rPr lang="en-US" sz="1000"/>
              <a:t> </a:t>
            </a:r>
            <a:r>
              <a:rPr lang="en-US" sz="1000" err="1"/>
              <a:t>Darstellung</a:t>
            </a:r>
            <a:r>
              <a:rPr lang="en-US" sz="1000"/>
              <a:t>: </a:t>
            </a:r>
            <a:r>
              <a:rPr lang="en-US" sz="1000" err="1"/>
              <a:t>Piecharts</a:t>
            </a:r>
            <a:r>
              <a:rPr lang="en-US" sz="1000"/>
              <a:t> für die </a:t>
            </a:r>
            <a:r>
              <a:rPr lang="en-US" sz="1000" err="1"/>
              <a:t>einzelnen</a:t>
            </a:r>
            <a:r>
              <a:rPr lang="en-US" sz="1000"/>
              <a:t> </a:t>
            </a:r>
            <a:r>
              <a:rPr lang="en-US" sz="1000" err="1"/>
              <a:t>Makros</a:t>
            </a:r>
            <a:r>
              <a:rPr lang="en-US" sz="1000"/>
              <a:t> </a:t>
            </a:r>
            <a:r>
              <a:rPr lang="en-US" sz="1000" err="1"/>
              <a:t>oder</a:t>
            </a:r>
            <a:r>
              <a:rPr lang="en-US" sz="1000"/>
              <a:t> </a:t>
            </a:r>
            <a:r>
              <a:rPr lang="en-US" sz="1000" err="1"/>
              <a:t>Balken</a:t>
            </a:r>
            <a:endParaRPr lang="en-US" sz="1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/>
              <a:t>L: </a:t>
            </a:r>
            <a:r>
              <a:rPr lang="en-US" sz="1000" err="1"/>
              <a:t>immer</a:t>
            </a:r>
            <a:r>
              <a:rPr lang="en-US" sz="1000"/>
              <a:t> </a:t>
            </a:r>
            <a:r>
              <a:rPr lang="en-US" sz="1000" err="1"/>
              <a:t>gleiche</a:t>
            </a:r>
            <a:r>
              <a:rPr lang="en-US" sz="1000"/>
              <a:t> </a:t>
            </a:r>
            <a:r>
              <a:rPr lang="en-US" sz="1000" err="1"/>
              <a:t>Darstellung</a:t>
            </a:r>
            <a:r>
              <a:rPr lang="en-US" sz="1000"/>
              <a:t> für </a:t>
            </a:r>
            <a:r>
              <a:rPr lang="en-US" sz="1000" err="1"/>
              <a:t>alles</a:t>
            </a:r>
            <a:endParaRPr lang="en-US" sz="1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/>
              <a:t>L: </a:t>
            </a:r>
            <a:r>
              <a:rPr lang="en-US" sz="1000" err="1"/>
              <a:t>wie</a:t>
            </a:r>
            <a:r>
              <a:rPr lang="en-US" sz="1000"/>
              <a:t> </a:t>
            </a:r>
            <a:r>
              <a:rPr lang="en-US" sz="1000" err="1"/>
              <a:t>werden</a:t>
            </a:r>
            <a:r>
              <a:rPr lang="en-US" sz="1000"/>
              <a:t> die </a:t>
            </a:r>
            <a:r>
              <a:rPr lang="en-US" sz="1000" err="1"/>
              <a:t>Werte</a:t>
            </a:r>
            <a:r>
              <a:rPr lang="en-US" sz="1000"/>
              <a:t> </a:t>
            </a:r>
            <a:r>
              <a:rPr lang="en-US" sz="1000" err="1"/>
              <a:t>kalkuliert</a:t>
            </a:r>
            <a:r>
              <a:rPr lang="en-US" sz="1000"/>
              <a:t>? </a:t>
            </a:r>
            <a:r>
              <a:rPr lang="en-US" sz="1000" err="1"/>
              <a:t>Über</a:t>
            </a:r>
            <a:r>
              <a:rPr lang="en-US" sz="1000"/>
              <a:t> </a:t>
            </a:r>
            <a:r>
              <a:rPr lang="en-US" sz="1000" err="1"/>
              <a:t>Portionen</a:t>
            </a:r>
            <a:r>
              <a:rPr lang="en-US" sz="1000"/>
              <a:t> </a:t>
            </a:r>
            <a:r>
              <a:rPr lang="en-US" sz="1000" err="1"/>
              <a:t>oder</a:t>
            </a:r>
            <a:r>
              <a:rPr lang="en-US" sz="1000"/>
              <a:t> </a:t>
            </a:r>
            <a:r>
              <a:rPr lang="en-US" sz="1000" err="1"/>
              <a:t>bezogen</a:t>
            </a:r>
            <a:r>
              <a:rPr lang="en-US" sz="1000"/>
              <a:t> auf </a:t>
            </a:r>
            <a:r>
              <a:rPr lang="en-US" sz="1000" err="1"/>
              <a:t>menge</a:t>
            </a:r>
            <a:r>
              <a:rPr lang="en-US" sz="1000"/>
              <a:t> </a:t>
            </a:r>
            <a:r>
              <a:rPr lang="en-US" sz="1000" err="1"/>
              <a:t>oder</a:t>
            </a:r>
            <a:r>
              <a:rPr lang="en-US" sz="1000"/>
              <a:t> </a:t>
            </a:r>
            <a:r>
              <a:rPr lang="en-US" sz="1000" err="1"/>
              <a:t>Energie</a:t>
            </a:r>
            <a:r>
              <a:rPr lang="en-US" sz="100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4DA5E9-3867-F02F-8BEF-8CC855067C54}"/>
              </a:ext>
            </a:extLst>
          </p:cNvPr>
          <p:cNvSpPr/>
          <p:nvPr/>
        </p:nvSpPr>
        <p:spPr>
          <a:xfrm>
            <a:off x="9287525" y="1441626"/>
            <a:ext cx="5297772" cy="2260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P: Anpassen des Chart auf einfaches Balkendiagramm, oder Mutli-Balkendiagramm mit Sub-Categories. Nur ein Makronährstoff wird auf’s Mal analysiert (siehe links). Grund: Früche, z.B., haben kaum Fette/Proteine aufzeigen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P: Nahrungsfasern zusätzlich aufnehmen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56CD2F-6638-246B-2FAA-F54B88BD213A}"/>
              </a:ext>
            </a:extLst>
          </p:cNvPr>
          <p:cNvSpPr/>
          <p:nvPr/>
        </p:nvSpPr>
        <p:spPr>
          <a:xfrm>
            <a:off x="9287525" y="3867650"/>
            <a:ext cx="5297772" cy="1275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H" sz="1000"/>
          </a:p>
        </p:txBody>
      </p:sp>
    </p:spTree>
    <p:extLst>
      <p:ext uri="{BB962C8B-B14F-4D97-AF65-F5344CB8AC3E}">
        <p14:creationId xmlns:p14="http://schemas.microsoft.com/office/powerpoint/2010/main" val="340203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1FB71-21EE-8C5A-F107-B9F075D3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Einkäufe – Mikronährstoffe 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BBBDCC5C-E9F8-6C77-5327-5EB39C1B3D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46" y="604838"/>
            <a:ext cx="5612308" cy="3990975"/>
          </a:xfr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13C718-B842-BE47-919A-DC176B1A3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E404F0-F373-B644-0B5B-9A05CDE80211}"/>
              </a:ext>
            </a:extLst>
          </p:cNvPr>
          <p:cNvSpPr/>
          <p:nvPr/>
        </p:nvSpPr>
        <p:spPr>
          <a:xfrm>
            <a:off x="9287524" y="0"/>
            <a:ext cx="5297774" cy="1275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P: Welche Mikronährstoffe haben wir in der Datenbank? Welche möchten wir anzeigen?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M: Wir haben momentan nur Salz/Natrium als Mikronährstoff, ich würde noch Zucker und gesättigte Fette anzeigen und es umbenennen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794C91-C748-2A78-5202-F58CB3EA3F47}"/>
              </a:ext>
            </a:extLst>
          </p:cNvPr>
          <p:cNvSpPr/>
          <p:nvPr/>
        </p:nvSpPr>
        <p:spPr>
          <a:xfrm>
            <a:off x="9287525" y="1441626"/>
            <a:ext cx="5297772" cy="2260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P: Umbenennen “Weitere Nährstoffe”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P: Anzeigen von Salz, Zucker, Ges. Fetts. (analog zu Makronährstoffen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M: Könnte man rechts direkt entsprechend die Produkte aus den Einkäufen mit dem höchsten Salz, Zucker, SFA Gehalt anzeigen? </a:t>
            </a:r>
            <a:r>
              <a:rPr lang="en-CH" sz="1000">
                <a:sym typeface="Wingdings" pitchFamily="2" charset="2"/>
              </a:rPr>
              <a:t> P: Ja (Sortieren)  M: mega gut!</a:t>
            </a:r>
            <a:endParaRPr lang="en-CH" sz="10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D4BFFD-ABFF-9AC2-4FB6-9D4E32C9A14E}"/>
              </a:ext>
            </a:extLst>
          </p:cNvPr>
          <p:cNvSpPr/>
          <p:nvPr/>
        </p:nvSpPr>
        <p:spPr>
          <a:xfrm>
            <a:off x="9287525" y="3867650"/>
            <a:ext cx="5297772" cy="1275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L: immer gleich Darstellung (Pie Chart)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L: genau überlegen wie die Werte berechnet werden (Melanie)</a:t>
            </a:r>
          </a:p>
        </p:txBody>
      </p:sp>
    </p:spTree>
    <p:extLst>
      <p:ext uri="{BB962C8B-B14F-4D97-AF65-F5344CB8AC3E}">
        <p14:creationId xmlns:p14="http://schemas.microsoft.com/office/powerpoint/2010/main" val="1507820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1FB71-21EE-8C5A-F107-B9F075D3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Einkäufe – Nutri-Score Tabelle 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B38DDD63-516B-86DD-8512-B823F6CBEB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46" y="604838"/>
            <a:ext cx="5612308" cy="3990975"/>
          </a:xfr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13C718-B842-BE47-919A-DC176B1A3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70A406-3CC0-3E8E-F92A-711ECA15675B}"/>
              </a:ext>
            </a:extLst>
          </p:cNvPr>
          <p:cNvSpPr txBox="1"/>
          <p:nvPr/>
        </p:nvSpPr>
        <p:spPr>
          <a:xfrm>
            <a:off x="7502604" y="751722"/>
            <a:ext cx="1560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/>
              <a:t>Tabelle und Inhalt Analog</a:t>
            </a:r>
            <a:br>
              <a:rPr lang="de-DE" sz="1000"/>
            </a:br>
            <a:r>
              <a:rPr lang="de-DE" sz="1000"/>
              <a:t>zu </a:t>
            </a:r>
            <a:r>
              <a:rPr lang="de-DE" sz="1000" err="1"/>
              <a:t>DietCoach</a:t>
            </a:r>
            <a:r>
              <a:rPr lang="de-DE" sz="1000"/>
              <a:t> von 2022</a:t>
            </a:r>
            <a:endParaRPr lang="en-CH" sz="100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500AA4E-EC95-82D1-5182-57C3FB282F3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5518864" y="951777"/>
            <a:ext cx="1983740" cy="917424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98C872D-73CD-F178-6332-DF0CFEE2B14A}"/>
              </a:ext>
            </a:extLst>
          </p:cNvPr>
          <p:cNvSpPr txBox="1"/>
          <p:nvPr/>
        </p:nvSpPr>
        <p:spPr>
          <a:xfrm>
            <a:off x="7502604" y="1315203"/>
            <a:ext cx="15600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/>
              <a:t>Selektion in Tabelle filtert Artikel nach Lebensmittelkategorie</a:t>
            </a:r>
            <a:endParaRPr lang="en-CH" sz="100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81E18DA-085B-0B5E-1263-8833AB437C83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518864" y="1592202"/>
            <a:ext cx="1983740" cy="545005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924040A-E5D7-C368-D8E6-9C096CCD0A96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6117389" y="1592202"/>
            <a:ext cx="1385215" cy="178891"/>
          </a:xfrm>
          <a:prstGeom prst="straightConnector1">
            <a:avLst/>
          </a:prstGeom>
          <a:ln>
            <a:solidFill>
              <a:srgbClr val="00B0F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9FDC5176-0A41-374B-B653-327C81A8AF58}"/>
              </a:ext>
            </a:extLst>
          </p:cNvPr>
          <p:cNvSpPr/>
          <p:nvPr/>
        </p:nvSpPr>
        <p:spPr>
          <a:xfrm>
            <a:off x="9287524" y="0"/>
            <a:ext cx="5297774" cy="1275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M: Neue Kategorisierung verwenden</a:t>
            </a:r>
            <a:endParaRPr lang="de-DE" sz="1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000"/>
              <a:t>M: Es werden ja jetzt nicht alle Bestandteile des </a:t>
            </a:r>
            <a:r>
              <a:rPr lang="de-DE" sz="1000" err="1"/>
              <a:t>Nutri</a:t>
            </a:r>
            <a:r>
              <a:rPr lang="de-DE" sz="1000"/>
              <a:t>-Scores angezeigt, warum? </a:t>
            </a:r>
            <a:r>
              <a:rPr lang="de-DE" sz="1000">
                <a:sym typeface="Wingdings" pitchFamily="2" charset="2"/>
              </a:rPr>
              <a:t> P: </a:t>
            </a:r>
            <a:r>
              <a:rPr lang="en-CH" sz="1000"/>
              <a:t>Tabelle ist horizontal scrollbar (~Excel) </a:t>
            </a:r>
            <a:endParaRPr lang="de-DE" sz="1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000"/>
              <a:t>M: Gibt’s die Funktion mit draufklicken noch, zum Generieren einer Empfehlung?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ACC624-4919-1754-A7EB-EA599852D46D}"/>
              </a:ext>
            </a:extLst>
          </p:cNvPr>
          <p:cNvSpPr/>
          <p:nvPr/>
        </p:nvSpPr>
        <p:spPr>
          <a:xfrm>
            <a:off x="9287525" y="1441626"/>
            <a:ext cx="5297772" cy="2260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/>
              <a:t>P: (Optional) Selbe Funktionalität wie DC2022 einbauen, sodass Regel vorselektiert wird.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CH" sz="900"/>
              <a:t>Melanie einverstanden, dass dies nicht intuitiv ist, daher keine Prio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/>
              <a:t>P: Info – Neue Katekorieriung verwenden (sobald verfügbar)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/>
              <a:t>M: in Tabelle farbliche Unterscheidung zwischen allgemein (Menge und Energie%), sowie negativen und positiven Nutri-Score Bestandteilen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900"/>
              <a:t>M: wie werden Menge (g) und Energie (%) berechnet?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0C5B9A-1F93-3E45-8822-04878846026B}"/>
              </a:ext>
            </a:extLst>
          </p:cNvPr>
          <p:cNvSpPr/>
          <p:nvPr/>
        </p:nvSpPr>
        <p:spPr>
          <a:xfrm>
            <a:off x="9287525" y="3867650"/>
            <a:ext cx="5297772" cy="1275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900"/>
              <a:t>L: zu schwierig, nur für „</a:t>
            </a:r>
            <a:r>
              <a:rPr lang="de-DE" sz="900" err="1"/>
              <a:t>advanced</a:t>
            </a:r>
            <a:r>
              <a:rPr lang="de-DE" sz="900"/>
              <a:t> </a:t>
            </a:r>
            <a:r>
              <a:rPr lang="de-DE" sz="900" err="1"/>
              <a:t>dietitian</a:t>
            </a:r>
            <a:r>
              <a:rPr lang="de-DE" sz="900"/>
              <a:t>“, Vorschlag vereinfachte Darstellung, </a:t>
            </a:r>
            <a:r>
              <a:rPr lang="de-DE" sz="900" err="1"/>
              <a:t>Durchschnittsnutriscore</a:t>
            </a:r>
            <a:r>
              <a:rPr lang="de-DE" sz="900"/>
              <a:t> anzeigen pro Kategorie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900"/>
              <a:t>P: Vorschlag: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de-DE" sz="900" u="sng"/>
              <a:t>Always Display</a:t>
            </a:r>
            <a:r>
              <a:rPr lang="de-DE" sz="900"/>
              <a:t>: Menge (</a:t>
            </a:r>
            <a:r>
              <a:rPr lang="de-DE" sz="900" err="1"/>
              <a:t>g</a:t>
            </a:r>
            <a:r>
              <a:rPr lang="de-DE" sz="900"/>
              <a:t>), Energie (%) + …</a:t>
            </a:r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de-DE" sz="900" u="sng"/>
              <a:t>Beginner</a:t>
            </a:r>
            <a:r>
              <a:rPr lang="de-DE" sz="900"/>
              <a:t> Version: „Average </a:t>
            </a:r>
            <a:r>
              <a:rPr lang="de-DE" sz="900" err="1"/>
              <a:t>Nutri</a:t>
            </a:r>
            <a:r>
              <a:rPr lang="de-DE" sz="900"/>
              <a:t>-Score“ </a:t>
            </a:r>
            <a:r>
              <a:rPr lang="de-DE" sz="900" err="1"/>
              <a:t>across</a:t>
            </a:r>
            <a:r>
              <a:rPr lang="de-DE" sz="900"/>
              <a:t> all </a:t>
            </a:r>
            <a:r>
              <a:rPr lang="de-DE" sz="900" err="1"/>
              <a:t>columns</a:t>
            </a:r>
            <a:r>
              <a:rPr lang="de-DE" sz="900"/>
              <a:t> (A-E)</a:t>
            </a:r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de-DE" sz="900" u="sng"/>
              <a:t>Pro</a:t>
            </a:r>
            <a:r>
              <a:rPr lang="de-DE" sz="900"/>
              <a:t> Version: All </a:t>
            </a:r>
            <a:r>
              <a:rPr lang="de-DE" sz="900" err="1"/>
              <a:t>other</a:t>
            </a:r>
            <a:r>
              <a:rPr lang="de-DE" sz="900"/>
              <a:t> </a:t>
            </a:r>
            <a:r>
              <a:rPr lang="de-DE" sz="900" err="1"/>
              <a:t>cols</a:t>
            </a:r>
            <a:r>
              <a:rPr lang="de-DE" sz="900"/>
              <a:t> </a:t>
            </a:r>
            <a:r>
              <a:rPr lang="de-DE" sz="900" err="1"/>
              <a:t>as</a:t>
            </a:r>
            <a:r>
              <a:rPr lang="de-DE" sz="900"/>
              <a:t> </a:t>
            </a:r>
            <a:r>
              <a:rPr lang="de-DE" sz="900" err="1"/>
              <a:t>is</a:t>
            </a:r>
            <a:r>
              <a:rPr lang="de-DE" sz="900"/>
              <a:t> </a:t>
            </a:r>
            <a:r>
              <a:rPr lang="de-DE" sz="900" err="1"/>
              <a:t>currently</a:t>
            </a:r>
            <a:endParaRPr lang="de-DE" sz="900"/>
          </a:p>
        </p:txBody>
      </p:sp>
    </p:spTree>
    <p:extLst>
      <p:ext uri="{BB962C8B-B14F-4D97-AF65-F5344CB8AC3E}">
        <p14:creationId xmlns:p14="http://schemas.microsoft.com/office/powerpoint/2010/main" val="2358273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42FBB-BE84-1F44-E174-DA924A9FB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Alternative(s) Produkt(e) vorschlagen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F7F89B41-3856-EEA2-C998-D33839F35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46" y="604838"/>
            <a:ext cx="5612308" cy="3990975"/>
          </a:xfr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A34B7-2307-2FC4-5213-C25324BDA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9FC98-AF75-4A00-A03C-DF9FEBF6BCB9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50B36D-B480-0866-57AB-A94040B62B0C}"/>
              </a:ext>
            </a:extLst>
          </p:cNvPr>
          <p:cNvSpPr txBox="1"/>
          <p:nvPr/>
        </p:nvSpPr>
        <p:spPr>
          <a:xfrm>
            <a:off x="7545164" y="606042"/>
            <a:ext cx="15199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Beschreiben der “Regel“, </a:t>
            </a:r>
          </a:p>
          <a:p>
            <a:r>
              <a:rPr lang="de-DE" sz="1000"/>
              <a:t>z.B., „</a:t>
            </a:r>
            <a:r>
              <a:rPr lang="de-DE" sz="1000" u="sng"/>
              <a:t>Reduktion</a:t>
            </a:r>
            <a:r>
              <a:rPr lang="de-DE" sz="1000"/>
              <a:t>“ von </a:t>
            </a:r>
            <a:br>
              <a:rPr lang="de-DE" sz="1000"/>
            </a:br>
            <a:r>
              <a:rPr lang="de-DE" sz="1000"/>
              <a:t>„</a:t>
            </a:r>
            <a:r>
              <a:rPr lang="de-DE" sz="1000" u="sng"/>
              <a:t>Zucker</a:t>
            </a:r>
            <a:r>
              <a:rPr lang="de-DE" sz="1000"/>
              <a:t>“ aus „</a:t>
            </a:r>
            <a:r>
              <a:rPr lang="de-DE" sz="1000" u="sng" err="1"/>
              <a:t>Süss</a:t>
            </a:r>
            <a:r>
              <a:rPr lang="de-DE" sz="1000" u="sng"/>
              <a:t>-</a:t>
            </a:r>
            <a:br>
              <a:rPr lang="de-DE" sz="1000"/>
            </a:br>
            <a:r>
              <a:rPr lang="de-DE" sz="1000" u="sng" err="1"/>
              <a:t>getränken</a:t>
            </a:r>
            <a:r>
              <a:rPr lang="de-DE" sz="1000"/>
              <a:t>“</a:t>
            </a:r>
            <a:endParaRPr lang="en-CH" sz="100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00C277-445F-A8E9-7267-5150110A06EA}"/>
              </a:ext>
            </a:extLst>
          </p:cNvPr>
          <p:cNvCxnSpPr>
            <a:cxnSpLocks/>
          </p:cNvCxnSpPr>
          <p:nvPr/>
        </p:nvCxnSpPr>
        <p:spPr>
          <a:xfrm flipH="1">
            <a:off x="5353291" y="806097"/>
            <a:ext cx="2141317" cy="229837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8AE6FE9-272A-22E2-0C06-55116D788042}"/>
              </a:ext>
            </a:extLst>
          </p:cNvPr>
          <p:cNvSpPr txBox="1"/>
          <p:nvPr/>
        </p:nvSpPr>
        <p:spPr>
          <a:xfrm>
            <a:off x="6636552" y="151674"/>
            <a:ext cx="24545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Auswahl der aktuellen Sitzung, für korrekte</a:t>
            </a:r>
            <a:br>
              <a:rPr lang="de-DE" sz="1000"/>
            </a:br>
            <a:r>
              <a:rPr lang="de-DE" sz="1000"/>
              <a:t>Zuweisung der Empfehlung</a:t>
            </a:r>
            <a:endParaRPr lang="en-CH" sz="100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51090AA-F35D-C77D-5DAE-FD4C38E5C06F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6117220" y="351729"/>
            <a:ext cx="519332" cy="358737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8386812-EC75-8FB1-65C4-FBA95E616DCD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238754" y="959985"/>
            <a:ext cx="1306410" cy="75949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FF6E636-3601-5AA8-8B3F-0CE7BBC3A239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7037408" y="959985"/>
            <a:ext cx="507756" cy="9922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236FEAA-FAE5-E0CB-3EBC-49079872276F}"/>
              </a:ext>
            </a:extLst>
          </p:cNvPr>
          <p:cNvSpPr txBox="1"/>
          <p:nvPr/>
        </p:nvSpPr>
        <p:spPr>
          <a:xfrm>
            <a:off x="7545164" y="1444135"/>
            <a:ext cx="133722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Zuvor selektierte</a:t>
            </a:r>
            <a:br>
              <a:rPr lang="de-DE" sz="1000"/>
            </a:br>
            <a:r>
              <a:rPr lang="de-DE" sz="1000"/>
              <a:t>Produkte, für die</a:t>
            </a:r>
            <a:br>
              <a:rPr lang="de-DE" sz="1000"/>
            </a:br>
            <a:r>
              <a:rPr lang="de-DE" sz="1000"/>
              <a:t>Alternativen </a:t>
            </a:r>
            <a:br>
              <a:rPr lang="de-DE" sz="1000"/>
            </a:br>
            <a:r>
              <a:rPr lang="de-DE" sz="1000"/>
              <a:t>vorgeschlagen werden</a:t>
            </a:r>
            <a:br>
              <a:rPr lang="de-DE" sz="1000"/>
            </a:br>
            <a:r>
              <a:rPr lang="de-DE" sz="1000"/>
              <a:t>sollen</a:t>
            </a:r>
            <a:endParaRPr lang="en-CH" sz="100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898F64D-DFC4-D5DA-A2F7-254D78D7A1CB}"/>
              </a:ext>
            </a:extLst>
          </p:cNvPr>
          <p:cNvCxnSpPr>
            <a:cxnSpLocks/>
            <a:stCxn id="23" idx="1"/>
          </p:cNvCxnSpPr>
          <p:nvPr/>
        </p:nvCxnSpPr>
        <p:spPr>
          <a:xfrm flipH="1">
            <a:off x="7170516" y="1875022"/>
            <a:ext cx="374648" cy="25032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39EF38A-F07D-4C11-FF5D-D090EA0EAC0C}"/>
              </a:ext>
            </a:extLst>
          </p:cNvPr>
          <p:cNvCxnSpPr>
            <a:cxnSpLocks/>
            <a:stCxn id="23" idx="1"/>
          </p:cNvCxnSpPr>
          <p:nvPr/>
        </p:nvCxnSpPr>
        <p:spPr>
          <a:xfrm flipH="1" flipV="1">
            <a:off x="7170516" y="1564249"/>
            <a:ext cx="374648" cy="310773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055ACAB-244F-86F5-1D5A-4F5B68D90E18}"/>
              </a:ext>
            </a:extLst>
          </p:cNvPr>
          <p:cNvSpPr txBox="1"/>
          <p:nvPr/>
        </p:nvSpPr>
        <p:spPr>
          <a:xfrm>
            <a:off x="2549525" y="1332522"/>
            <a:ext cx="186621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000"/>
              <a:t>Aktuell ausgewählte Alternative,</a:t>
            </a:r>
          </a:p>
          <a:p>
            <a:pPr algn="r"/>
            <a:r>
              <a:rPr lang="de-DE" sz="1000"/>
              <a:t>die durch das Suchfeld unten</a:t>
            </a:r>
          </a:p>
          <a:p>
            <a:pPr algn="r"/>
            <a:r>
              <a:rPr lang="de-DE" sz="1000"/>
              <a:t>vorgeschlagen werden soll</a:t>
            </a:r>
            <a:endParaRPr lang="en-CH" sz="100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497A514-BCDF-8C7C-07E8-1A2BC31A21CE}"/>
              </a:ext>
            </a:extLst>
          </p:cNvPr>
          <p:cNvCxnSpPr>
            <a:cxnSpLocks/>
          </p:cNvCxnSpPr>
          <p:nvPr/>
        </p:nvCxnSpPr>
        <p:spPr>
          <a:xfrm flipV="1">
            <a:off x="4415742" y="1624701"/>
            <a:ext cx="625033" cy="62024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9450C8A-E66E-706D-266C-97B70C7B5C25}"/>
              </a:ext>
            </a:extLst>
          </p:cNvPr>
          <p:cNvCxnSpPr>
            <a:cxnSpLocks/>
          </p:cNvCxnSpPr>
          <p:nvPr/>
        </p:nvCxnSpPr>
        <p:spPr>
          <a:xfrm>
            <a:off x="4415742" y="1686725"/>
            <a:ext cx="410258" cy="1019863"/>
          </a:xfrm>
          <a:prstGeom prst="straightConnector1">
            <a:avLst/>
          </a:prstGeom>
          <a:ln>
            <a:solidFill>
              <a:srgbClr val="00B0F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F9A2A92-7C28-D6E0-D2F4-9B73E32D5E6B}"/>
              </a:ext>
            </a:extLst>
          </p:cNvPr>
          <p:cNvCxnSpPr>
            <a:cxnSpLocks/>
          </p:cNvCxnSpPr>
          <p:nvPr/>
        </p:nvCxnSpPr>
        <p:spPr>
          <a:xfrm flipH="1">
            <a:off x="7291286" y="2957071"/>
            <a:ext cx="253878" cy="37258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3E8A819-095B-119A-046B-B0FCB5E0DEED}"/>
              </a:ext>
            </a:extLst>
          </p:cNvPr>
          <p:cNvSpPr txBox="1"/>
          <p:nvPr/>
        </p:nvSpPr>
        <p:spPr>
          <a:xfrm>
            <a:off x="7545164" y="2555385"/>
            <a:ext cx="12170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Auswählen einer</a:t>
            </a:r>
          </a:p>
          <a:p>
            <a:r>
              <a:rPr lang="de-DE" sz="1000"/>
              <a:t>Alternative zu </a:t>
            </a:r>
            <a:br>
              <a:rPr lang="de-DE" sz="1000"/>
            </a:br>
            <a:r>
              <a:rPr lang="de-DE" sz="1000"/>
              <a:t>aktuell selektiertem</a:t>
            </a:r>
            <a:br>
              <a:rPr lang="de-DE" sz="1000"/>
            </a:br>
            <a:r>
              <a:rPr lang="de-DE" sz="1000"/>
              <a:t>Artikel</a:t>
            </a:r>
            <a:endParaRPr lang="en-CH" sz="1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944E4F-C5AB-FECB-D0C2-CA222495513D}"/>
              </a:ext>
            </a:extLst>
          </p:cNvPr>
          <p:cNvSpPr/>
          <p:nvPr/>
        </p:nvSpPr>
        <p:spPr>
          <a:xfrm>
            <a:off x="9287524" y="0"/>
            <a:ext cx="5297774" cy="1275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P: Welche Werte möchten wir bei der Artikel-Vorschau anzeigen?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000"/>
              <a:t>M: Funktionalität ist mir nicht ganz klar </a:t>
            </a:r>
            <a:r>
              <a:rPr lang="en-CH" sz="1000">
                <a:sym typeface="Wingdings" pitchFamily="2" charset="2"/>
              </a:rPr>
              <a:t> Hat sich geklärt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CH" sz="1000">
                <a:sym typeface="Wingdings" pitchFamily="2" charset="2"/>
              </a:rPr>
              <a:t>P: Nehm ich aber trotzdem so mit, vlt kann man es noch intuitiver machen. Vorschläge sind willkommen.</a:t>
            </a:r>
            <a:endParaRPr lang="en-CH" sz="10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AEEEEDC-1FE3-FE4F-9859-BBAAC8CB033F}"/>
              </a:ext>
            </a:extLst>
          </p:cNvPr>
          <p:cNvSpPr/>
          <p:nvPr/>
        </p:nvSpPr>
        <p:spPr>
          <a:xfrm>
            <a:off x="9287525" y="1441626"/>
            <a:ext cx="5297772" cy="2260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H" sz="10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3E1D9F4-8018-0729-27A2-4B1DEB25909D}"/>
              </a:ext>
            </a:extLst>
          </p:cNvPr>
          <p:cNvSpPr/>
          <p:nvPr/>
        </p:nvSpPr>
        <p:spPr>
          <a:xfrm>
            <a:off x="9287525" y="3867650"/>
            <a:ext cx="5297772" cy="1275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H" sz="1000"/>
          </a:p>
        </p:txBody>
      </p:sp>
    </p:spTree>
    <p:extLst>
      <p:ext uri="{BB962C8B-B14F-4D97-AF65-F5344CB8AC3E}">
        <p14:creationId xmlns:p14="http://schemas.microsoft.com/office/powerpoint/2010/main" val="18303981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</p:tagLst>
</file>

<file path=ppt/theme/theme1.xml><?xml version="1.0" encoding="utf-8"?>
<a:theme xmlns:a="http://schemas.openxmlformats.org/drawingml/2006/main" name="SCS_Theme">
  <a:themeElements>
    <a:clrScheme name="uni stgallen Colors">
      <a:dk1>
        <a:sysClr val="windowText" lastClr="000000"/>
      </a:dk1>
      <a:lt1>
        <a:sysClr val="window" lastClr="FFFFFF"/>
      </a:lt1>
      <a:dk2>
        <a:srgbClr val="0A5F2D"/>
      </a:dk2>
      <a:lt2>
        <a:srgbClr val="FFFFFF"/>
      </a:lt2>
      <a:accent1>
        <a:srgbClr val="00802F"/>
      </a:accent1>
      <a:accent2>
        <a:srgbClr val="E1D7C3"/>
      </a:accent2>
      <a:accent3>
        <a:srgbClr val="EB6969"/>
      </a:accent3>
      <a:accent4>
        <a:srgbClr val="73A5AF"/>
      </a:accent4>
      <a:accent5>
        <a:srgbClr val="FFF04B"/>
      </a:accent5>
      <a:accent6>
        <a:srgbClr val="0A5F2D"/>
      </a:accent6>
      <a:hlink>
        <a:srgbClr val="00802F"/>
      </a:hlink>
      <a:folHlink>
        <a:srgbClr val="0A5F2D"/>
      </a:folHlink>
    </a:clrScheme>
    <a:fontScheme name="uni stgallen Fonts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S_Theme" id="{14AC96C4-A653-419B-9F98-BCEAB59CA431}" vid="{36A816B0-F4C2-482D-BABA-E7D145EB4E4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5017C11-67CF-41FA-9001-5446285FBB5A}">
  <we:reference id="0978a9cb-a548-4218-ab38-75ef22e0bf01" version="1.0.0.7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A3AC0B29D543742836C64EC22DE252D" ma:contentTypeVersion="9" ma:contentTypeDescription="Ein neues Dokument erstellen." ma:contentTypeScope="" ma:versionID="3ac7e300c56cbe738136fa13d3a90518">
  <xsd:schema xmlns:xsd="http://www.w3.org/2001/XMLSchema" xmlns:xs="http://www.w3.org/2001/XMLSchema" xmlns:p="http://schemas.microsoft.com/office/2006/metadata/properties" xmlns:ns2="180db94c-82de-4c89-acb5-d41e1b03bacc" xmlns:ns3="5dc96929-7643-4924-91c0-9b0ff054556d" targetNamespace="http://schemas.microsoft.com/office/2006/metadata/properties" ma:root="true" ma:fieldsID="8e222083bbe7ae665e818514177159bf" ns2:_="" ns3:_="">
    <xsd:import namespace="180db94c-82de-4c89-acb5-d41e1b03bacc"/>
    <xsd:import namespace="5dc96929-7643-4924-91c0-9b0ff05455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0db94c-82de-4c89-acb5-d41e1b03ba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ildmarkierungen" ma:readOnly="false" ma:fieldId="{5cf76f15-5ced-4ddc-b409-7134ff3c332f}" ma:taxonomyMulti="true" ma:sspId="e6e639ec-35b1-4635-902a-5d545950234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c96929-7643-4924-91c0-9b0ff054556d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f537732f-bc61-4787-ba39-90e4ba434c8f}" ma:internalName="TaxCatchAll" ma:showField="CatchAllData" ma:web="5dc96929-7643-4924-91c0-9b0ff05455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7AAF511-705D-4D22-B307-3E69187406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D8F7A10-D8C7-4204-A685-58CDBFEDD840}">
  <ds:schemaRefs>
    <ds:schemaRef ds:uri="180db94c-82de-4c89-acb5-d41e1b03bacc"/>
    <ds:schemaRef ds:uri="5dc96929-7643-4924-91c0-9b0ff054556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SCS_Theme</Template>
  <TotalTime>0</TotalTime>
  <Words>1831</Words>
  <Application>Microsoft Office PowerPoint</Application>
  <PresentationFormat>On-screen Show (16:9)</PresentationFormat>
  <Paragraphs>185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SCS_Theme</vt:lpstr>
      <vt:lpstr>Mockups Review</vt:lpstr>
      <vt:lpstr>Legend</vt:lpstr>
      <vt:lpstr>TODO: Profil – Patienten Daten (F's email from Date)</vt:lpstr>
      <vt:lpstr>Einkäufe – Startseite mit Energiegehalt</vt:lpstr>
      <vt:lpstr>Einkäufe – Startseite mit geöffnetem Notiz-Fenster </vt:lpstr>
      <vt:lpstr>Einkäufe – Makronährstoffe </vt:lpstr>
      <vt:lpstr>Einkäufe – Mikronährstoffe </vt:lpstr>
      <vt:lpstr>Einkäufe – Nutri-Score Tabelle </vt:lpstr>
      <vt:lpstr>Alternative(s) Produkt(e) vorschlagen</vt:lpstr>
      <vt:lpstr>Empfehlungen – Einkaufsdaten</vt:lpstr>
      <vt:lpstr>Empfehlungen – FFQ</vt:lpstr>
      <vt:lpstr>Vergleich (Verbesserung basierend auf Empfehlungen ansehen)</vt:lpstr>
      <vt:lpstr>Modifikation des Konsum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and Methods of  Computer Science</dc:title>
  <dc:creator>Stephan Aier</dc:creator>
  <cp:lastModifiedBy>Philipp John</cp:lastModifiedBy>
  <cp:revision>16</cp:revision>
  <cp:lastPrinted>2023-02-21T18:46:52Z</cp:lastPrinted>
  <dcterms:created xsi:type="dcterms:W3CDTF">2022-09-12T10:36:05Z</dcterms:created>
  <dcterms:modified xsi:type="dcterms:W3CDTF">2024-11-18T02:03:42Z</dcterms:modified>
</cp:coreProperties>
</file>